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</p:sldMasterIdLst>
  <p:notesMasterIdLst>
    <p:notesMasterId r:id="rId61"/>
  </p:notesMasterIdLst>
  <p:handoutMasterIdLst>
    <p:handoutMasterId r:id="rId62"/>
  </p:handoutMasterIdLst>
  <p:sldIdLst>
    <p:sldId id="264" r:id="rId8"/>
    <p:sldId id="284" r:id="rId9"/>
    <p:sldId id="286" r:id="rId10"/>
    <p:sldId id="303" r:id="rId11"/>
    <p:sldId id="315" r:id="rId12"/>
    <p:sldId id="316" r:id="rId13"/>
    <p:sldId id="349" r:id="rId14"/>
    <p:sldId id="318" r:id="rId15"/>
    <p:sldId id="320" r:id="rId16"/>
    <p:sldId id="317" r:id="rId17"/>
    <p:sldId id="322" r:id="rId18"/>
    <p:sldId id="302" r:id="rId19"/>
    <p:sldId id="309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54" r:id="rId29"/>
    <p:sldId id="355" r:id="rId30"/>
    <p:sldId id="356" r:id="rId31"/>
    <p:sldId id="357" r:id="rId32"/>
    <p:sldId id="358" r:id="rId33"/>
    <p:sldId id="359" r:id="rId34"/>
    <p:sldId id="339" r:id="rId35"/>
    <p:sldId id="340" r:id="rId36"/>
    <p:sldId id="341" r:id="rId37"/>
    <p:sldId id="342" r:id="rId38"/>
    <p:sldId id="351" r:id="rId39"/>
    <p:sldId id="352" r:id="rId40"/>
    <p:sldId id="353" r:id="rId41"/>
    <p:sldId id="312" r:id="rId42"/>
    <p:sldId id="307" r:id="rId43"/>
    <p:sldId id="370" r:id="rId44"/>
    <p:sldId id="360" r:id="rId45"/>
    <p:sldId id="361" r:id="rId46"/>
    <p:sldId id="362" r:id="rId47"/>
    <p:sldId id="308" r:id="rId48"/>
    <p:sldId id="346" r:id="rId49"/>
    <p:sldId id="324" r:id="rId50"/>
    <p:sldId id="347" r:id="rId51"/>
    <p:sldId id="348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277" r:id="rId60"/>
  </p:sldIdLst>
  <p:sldSz cx="9144000" cy="514826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orient="horz" pos="729">
          <p15:clr>
            <a:srgbClr val="A4A3A4"/>
          </p15:clr>
        </p15:guide>
        <p15:guide id="11" orient="horz" pos="435">
          <p15:clr>
            <a:srgbClr val="A4A3A4"/>
          </p15:clr>
        </p15:guide>
        <p15:guide id="12" orient="horz" pos="228">
          <p15:clr>
            <a:srgbClr val="A4A3A4"/>
          </p15:clr>
        </p15:guide>
        <p15:guide id="13" pos="2331">
          <p15:clr>
            <a:srgbClr val="A4A3A4"/>
          </p15:clr>
        </p15:guide>
        <p15:guide id="14" pos="726">
          <p15:clr>
            <a:srgbClr val="A4A3A4"/>
          </p15:clr>
        </p15:guide>
        <p15:guide id="15" pos="875">
          <p15:clr>
            <a:srgbClr val="A4A3A4"/>
          </p15:clr>
        </p15:guide>
        <p15:guide id="16" pos="1260">
          <p15:clr>
            <a:srgbClr val="A4A3A4"/>
          </p15:clr>
        </p15:guide>
        <p15:guide id="17" pos="1410">
          <p15:clr>
            <a:srgbClr val="A4A3A4"/>
          </p15:clr>
        </p15:guide>
        <p15:guide id="18" pos="1796">
          <p15:clr>
            <a:srgbClr val="A4A3A4"/>
          </p15:clr>
        </p15:guide>
        <p15:guide id="19" pos="1944">
          <p15:clr>
            <a:srgbClr val="A4A3A4"/>
          </p15:clr>
        </p15:guide>
        <p15:guide id="20" pos="2481">
          <p15:clr>
            <a:srgbClr val="A4A3A4"/>
          </p15:clr>
        </p15:guide>
        <p15:guide id="21" pos="2869">
          <p15:clr>
            <a:srgbClr val="A4A3A4"/>
          </p15:clr>
        </p15:guide>
        <p15:guide id="22" pos="3029">
          <p15:clr>
            <a:srgbClr val="A4A3A4"/>
          </p15:clr>
        </p15:guide>
        <p15:guide id="23" pos="3402">
          <p15:clr>
            <a:srgbClr val="A4A3A4"/>
          </p15:clr>
        </p15:guide>
        <p15:guide id="24" pos="3552">
          <p15:clr>
            <a:srgbClr val="A4A3A4"/>
          </p15:clr>
        </p15:guide>
        <p15:guide id="25" pos="3938">
          <p15:clr>
            <a:srgbClr val="A4A3A4"/>
          </p15:clr>
        </p15:guide>
        <p15:guide id="26" pos="4086">
          <p15:clr>
            <a:srgbClr val="A4A3A4"/>
          </p15:clr>
        </p15:guide>
        <p15:guide id="27" pos="4473">
          <p15:clr>
            <a:srgbClr val="A4A3A4"/>
          </p15:clr>
        </p15:guide>
        <p15:guide id="28" pos="4621">
          <p15:clr>
            <a:srgbClr val="A4A3A4"/>
          </p15:clr>
        </p15:guide>
        <p15:guide id="29" pos="5008">
          <p15:clr>
            <a:srgbClr val="A4A3A4"/>
          </p15:clr>
        </p15:guide>
        <p15:guide id="30" pos="5157">
          <p15:clr>
            <a:srgbClr val="A4A3A4"/>
          </p15:clr>
        </p15:guide>
        <p15:guide id="31" pos="5759">
          <p15:clr>
            <a:srgbClr val="A4A3A4"/>
          </p15:clr>
        </p15:guide>
        <p15:guide id="32" pos="48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33333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3" autoAdjust="0"/>
    <p:restoredTop sz="86419" autoAdjust="0"/>
  </p:normalViewPr>
  <p:slideViewPr>
    <p:cSldViewPr snapToGrid="0">
      <p:cViewPr varScale="1">
        <p:scale>
          <a:sx n="145" d="100"/>
          <a:sy n="145" d="100"/>
        </p:scale>
        <p:origin x="568" y="184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orient="horz" pos="729"/>
        <p:guide orient="horz" pos="435"/>
        <p:guide orient="horz" pos="228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  <p:guide pos="4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10.07.2023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5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2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79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21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19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78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93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55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6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1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8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069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7054-E689-4012-83BD-BD43CC7A6A1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9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80988" y="700190"/>
            <a:ext cx="8640762" cy="44491"/>
          </a:xfrm>
          <a:prstGeom prst="rect">
            <a:avLst/>
          </a:prstGeom>
          <a:solidFill>
            <a:srgbClr val="00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40" y="87615"/>
            <a:ext cx="1513749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9144000" cy="51528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4" y="352696"/>
            <a:ext cx="2456539" cy="8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046" y="329772"/>
            <a:ext cx="1079048" cy="3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046" y="329772"/>
            <a:ext cx="1079048" cy="3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046" y="329772"/>
            <a:ext cx="1079048" cy="3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7046" y="329772"/>
            <a:ext cx="1079048" cy="3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ilya.papenin@mail.ru" TargetMode="External"/><Relationship Id="rId2" Type="http://schemas.openxmlformats.org/officeDocument/2006/relationships/hyperlink" Target="mailto:BATE@atech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63039" y="1784326"/>
            <a:ext cx="6662435" cy="1975883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Акционерное общество по наладке, совершенствованию эксплуатации и организации атомных станций "Атомтехэнерго"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Балаковский филиал "Балаковоатомтехэнерго"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9131" y="546899"/>
            <a:ext cx="2817313" cy="33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АЭС «</a:t>
            </a:r>
            <a:r>
              <a:rPr lang="ru-RU" sz="1600" dirty="0" err="1"/>
              <a:t>Козлодуй</a:t>
            </a:r>
            <a:r>
              <a:rPr lang="ru-RU" sz="1600" dirty="0"/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4570" y="940349"/>
            <a:ext cx="3567600" cy="536027"/>
          </a:xfrm>
        </p:spPr>
        <p:txBody>
          <a:bodyPr/>
          <a:lstStyle/>
          <a:p>
            <a:endParaRPr lang="ru-RU" sz="1400" dirty="0"/>
          </a:p>
        </p:txBody>
      </p:sp>
      <p:pic>
        <p:nvPicPr>
          <p:cNvPr id="8" name="Рисунок 7" descr="C:\Users\esparfenova\AppData\Local\Microsoft\Windows\Temporary Internet Files\Content.Word\06 Козлодуй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25" y="940349"/>
            <a:ext cx="3926871" cy="294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vkruk\AppData\Local\Microsoft\Windows\Temporary Internet Files\Content.Word\e425810e6fd5565528579661b9e85c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35" y="1847590"/>
            <a:ext cx="4270080" cy="25740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68453" y="1413586"/>
            <a:ext cx="3071460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600" dirty="0"/>
              <a:t>Армянская АЭС</a:t>
            </a:r>
          </a:p>
        </p:txBody>
      </p:sp>
    </p:spTree>
    <p:extLst>
      <p:ext uri="{BB962C8B-B14F-4D97-AF65-F5344CB8AC3E}">
        <p14:creationId xmlns:p14="http://schemas.microsoft.com/office/powerpoint/2010/main" val="1099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2509" y="402512"/>
            <a:ext cx="3706183" cy="33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Исследовательский ядерный </a:t>
            </a:r>
            <a:br>
              <a:rPr lang="ru-RU" sz="1600" dirty="0"/>
            </a:br>
            <a:r>
              <a:rPr lang="ru-RU" sz="1600" dirty="0"/>
              <a:t>нейтронный реактор «ПИК» </a:t>
            </a:r>
          </a:p>
        </p:txBody>
      </p:sp>
      <p:pic>
        <p:nvPicPr>
          <p:cNvPr id="5" name="Picture 4" descr="Description: ПИК+зеленая трава уменьш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2" y="930940"/>
            <a:ext cx="3807205" cy="245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602906" y="1034493"/>
            <a:ext cx="3706183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600" dirty="0"/>
              <a:t>Белорусская АЭС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45" y="1318092"/>
            <a:ext cx="3980447" cy="37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8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49" y="431800"/>
            <a:ext cx="7163757" cy="512220"/>
          </a:xfrm>
        </p:spPr>
        <p:txBody>
          <a:bodyPr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Мы предлагаем работу активным, целеустремленным специалистам!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3382" y="1044228"/>
            <a:ext cx="7865215" cy="281799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Мы расширяем штат персонала в связи с активной внешнеэкономической деятельностью, которую осуществляет предприятие  в настоящее время.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Компания готова принимать на работу выпускников ВУЗов для выполнения пуско-наладочных работ как на сооружаемых, так и на действующих энергоблоках АЭС в РФ и за рубежом, а также на объектах тепловой энергетики и газовой промышленности.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Молодые специалисты, вливаясь в наш коллектив, за короткий промежуток времени получают громадный опыт, становясь специалистами экстра-класса, которым под силу ввод в работу любого оборудования на любом предприятии.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Работа в Балаковском филиале АО «Атомтехэнерго» - это уверенный карьерный рост, сильный корпоративный дух, неуклонный рост благосостояния и уверенность в своём будущем, обеспеченное будущее своих близких.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90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49" y="431800"/>
            <a:ext cx="7163757" cy="512220"/>
          </a:xfrm>
        </p:spPr>
        <p:txBody>
          <a:bodyPr/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Мы предлагаем работу активным, целеустремленным специалистам!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3382" y="1044228"/>
            <a:ext cx="7865215" cy="245053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 «</a:t>
            </a:r>
            <a:r>
              <a:rPr lang="ru-RU" sz="1400" dirty="0" err="1"/>
              <a:t>Балаковоатомтехэнерго</a:t>
            </a:r>
            <a:r>
              <a:rPr lang="ru-RU" sz="1400" dirty="0"/>
              <a:t>» уделяется особое внимание повышению квалификации персонала, программам развития кадрового резерва. Разработаны программы наставничества, адаптации, подготовки персонала.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Сотрудники участвуют, занимают призовые места и побеждают в профессиональных конкурсах мастерства : </a:t>
            </a:r>
            <a:r>
              <a:rPr lang="ru-RU" sz="1400" dirty="0" err="1"/>
              <a:t>REASkills</a:t>
            </a:r>
            <a:r>
              <a:rPr lang="ru-RU" sz="1400" dirty="0"/>
              <a:t>, </a:t>
            </a:r>
            <a:r>
              <a:rPr lang="ru-RU" sz="1400" dirty="0" err="1"/>
              <a:t>AtomSkills</a:t>
            </a:r>
            <a:r>
              <a:rPr lang="ru-RU" sz="1400" dirty="0"/>
              <a:t>, </a:t>
            </a:r>
            <a:r>
              <a:rPr lang="ru-RU" sz="1400" dirty="0" err="1"/>
              <a:t>WorldSkills</a:t>
            </a:r>
            <a:r>
              <a:rPr lang="ru-RU" sz="14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Сотрудники участвуют в научных конкурсах и конференциях.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 нас вас ждет активная общественная жизнь: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Участие в совете молодых специалистов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Участие в культурно-массовых и спортивных мероприятиях: Спартакиадах, интеллектуальных играх «Что? Где? Когда?», Турнирах по </a:t>
            </a:r>
            <a:r>
              <a:rPr lang="ru-RU" sz="1400" dirty="0" err="1"/>
              <a:t>киберспорту</a:t>
            </a:r>
            <a:r>
              <a:rPr lang="ru-RU" sz="1400" dirty="0"/>
              <a:t>, ежегодных корпоративных мероприятиях посвященные Дню БАТЭ.</a:t>
            </a:r>
          </a:p>
        </p:txBody>
      </p:sp>
    </p:spTree>
    <p:extLst>
      <p:ext uri="{BB962C8B-B14F-4D97-AF65-F5344CB8AC3E}">
        <p14:creationId xmlns:p14="http://schemas.microsoft.com/office/powerpoint/2010/main" val="88271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Цех технологических систем и оборудования (ЦТСО)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14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83568" y="845941"/>
            <a:ext cx="7881709" cy="22322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Основными направлениями деятельности ЦТСО при вводе в эксплуатацию новых блоков АЭС в России и за рубежом, а также при работах на объектах тепловой энергетики, являются: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ПНД, ЭД, ОТД и техническое руководство проведением послемонтажных очисток, гидравлических (пневматических) испытаний;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индивидуальных, комплексных, режимных испытаний технологических систем и оборудования энергоблоков АЭС и объектов тепловой энергетики.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13420" r="18952"/>
          <a:stretch/>
        </p:blipFill>
        <p:spPr>
          <a:xfrm rot="5400000">
            <a:off x="1049563" y="2712193"/>
            <a:ext cx="1860298" cy="2592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706" r="36444"/>
          <a:stretch/>
        </p:blipFill>
        <p:spPr>
          <a:xfrm rot="5400000">
            <a:off x="5639340" y="2545126"/>
            <a:ext cx="1902084" cy="2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6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ЦТСО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15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208318" y="773931"/>
            <a:ext cx="5560426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по наладке дизельных электростанций и компрессорного оборудования ЦТСО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242888" y="1484486"/>
            <a:ext cx="6368354" cy="8035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дизель-генераторных установках (ДГУ) и системах, обеспечивающих их работу;</a:t>
            </a:r>
          </a:p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компрессорном оборудовании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8319" y="1179593"/>
            <a:ext cx="2392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21373" y="2277597"/>
            <a:ext cx="5025983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Участок по наладке котельного и  турбинного оборудования ЦТСО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8318" y="2592945"/>
            <a:ext cx="239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 задачи участка: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247750" y="2882949"/>
            <a:ext cx="5986310" cy="1343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системах, обеспечивающих работу котельного оборудования АЭС, а также на предприятиях других тепловой энергетики;</a:t>
            </a:r>
          </a:p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режимных испытаний котельного оборудования;</a:t>
            </a:r>
          </a:p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системах, обеспечивающих работу турбины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331" y="910462"/>
            <a:ext cx="2491682" cy="22186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28502" r="-467" b="12388"/>
          <a:stretch/>
        </p:blipFill>
        <p:spPr>
          <a:xfrm>
            <a:off x="6408396" y="3381214"/>
            <a:ext cx="2558622" cy="144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0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ЦТСО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16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79512" y="800859"/>
            <a:ext cx="5560426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по наладке обеспечивающих систем ЦТСО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179513" y="1265735"/>
            <a:ext cx="6055203" cy="1026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 водоснабжения, в том числе ответственных потребителей АЭС;</a:t>
            </a:r>
          </a:p>
          <a:p>
            <a:pPr marL="285750" indent="-285750"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 получения, транспортировки и хранения азота.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024699"/>
            <a:ext cx="239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06126" y="2188355"/>
            <a:ext cx="530719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Участок систем вентиляции ЦТСО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4838" y="2353456"/>
            <a:ext cx="239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 задачи участка: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179512" y="2661233"/>
            <a:ext cx="6299460" cy="1343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 вентиляции и кондиционирования АЭС, а также на предприятиях других отраслей промышленности;</a:t>
            </a:r>
          </a:p>
          <a:p>
            <a:pPr marL="285750" indent="-285750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 холодоснабжения АЭС, а также на предприятиях других отраслей промышленности;</a:t>
            </a:r>
          </a:p>
          <a:p>
            <a:pPr marL="285750" indent="-285750"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пусконаладочных работ на системах теплоснабжения АЭС, а также на предприятиях других отраслей промышленности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4022" b="9609"/>
          <a:stretch/>
        </p:blipFill>
        <p:spPr>
          <a:xfrm>
            <a:off x="6732240" y="800859"/>
            <a:ext cx="2088233" cy="27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Реакторный цех (РЦ)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17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428894" y="1057788"/>
            <a:ext cx="8420963" cy="36421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Это одно из динамично развивающихся подразделений Балаковского филиала «Балаковоатомтехэнерго».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Основными направлениями деятельности РЦ при вводе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эксплуатацию новых блоков АЭС в России и за рубежом,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а также при работах по сопровождению эксплуатации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действующих блоков АЭС и других общепромышленных объектов, являются:</a:t>
            </a:r>
          </a:p>
          <a:p>
            <a:pPr marL="342000" indent="-342000">
              <a:spcBef>
                <a:spcPts val="0"/>
              </a:spcBef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ПНД, ЭД, ОТД и техническое руководство</a:t>
            </a:r>
          </a:p>
          <a:p>
            <a:pPr marL="342000" indent="0">
              <a:spcBef>
                <a:spcPts val="0"/>
              </a:spcBef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проведением послемонтажных очисток, гидравлических (пневматических) испытаний;</a:t>
            </a:r>
          </a:p>
          <a:p>
            <a:pPr>
              <a:spcBef>
                <a:spcPts val="0"/>
              </a:spcBef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индивидуальных, комплексных, режимных испытаний технологических систем и оборудования энергоблоков АЭС и других общепромышленных объектов;</a:t>
            </a:r>
          </a:p>
          <a:p>
            <a:pPr>
              <a:spcBef>
                <a:spcPts val="0"/>
              </a:spcBef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сопровождение эксплуатации и оказание технической поддержки эксплуатирующей организации при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продлении сроков эксплуатации действующих энергоблоков АЭС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1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0657" y="144445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РЦ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18</a:t>
            </a:fld>
            <a:endParaRPr lang="ru-RU" sz="1400" dirty="0">
              <a:latin typeface="Trebuchet MS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 t="1" b="965"/>
          <a:stretch/>
        </p:blipFill>
        <p:spPr>
          <a:xfrm>
            <a:off x="4940583" y="814243"/>
            <a:ext cx="2486621" cy="20479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2327" y="1332240"/>
            <a:ext cx="3443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подразделения: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222326" y="800787"/>
            <a:ext cx="5112568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по наладке, испытаниям и пуску технологических систем РО РЦ</a:t>
            </a: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204889" y="1630655"/>
            <a:ext cx="4752529" cy="1951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разработка пусконаладочной, эксплуатационной и  отчётной документации;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техническое руководство проведением послемонтажных очисток, индивидуальных, комплексных и режимных испытаний технологических систем и оборудования реакторного отделения энергоблоков АЭС, исследовательских реакторов, экспериментальных стендов, плавучих АЭС, </a:t>
            </a:r>
            <a:r>
              <a:rPr lang="ru-RU" sz="1600" dirty="0" err="1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плавсредств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с ядерными реакторами и на технологических системах других общепромышленных объектов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r="15169"/>
          <a:stretch/>
        </p:blipFill>
        <p:spPr>
          <a:xfrm>
            <a:off x="6588225" y="2977663"/>
            <a:ext cx="2283775" cy="18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РЦ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19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17910" y="845939"/>
            <a:ext cx="6561138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инженерной поддержки эксплуатации РЦ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911" y="1133971"/>
            <a:ext cx="34498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подразделения: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242889" y="1435031"/>
            <a:ext cx="5234327" cy="15442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продлению сроков эксплуатации действующих энергоблоков АЭС, исследовательских реакторов, экспериментальных стендов к дополнительному сроку эксплуатации и выводу из эксплуатации. </a:t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выполнении работ по продлению сроков эксплуатации осуществляется комплексное обследование энергоблока, обоснование остаточного ресурса незаменяемых и невосстанавливаемых элементов энергоблока, а также восстановление отсутствующей технической документации (паспорта, чертежи, схемы и т.п.).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b="8532"/>
          <a:stretch>
            <a:fillRect/>
          </a:stretch>
        </p:blipFill>
        <p:spPr>
          <a:xfrm>
            <a:off x="6112926" y="1032910"/>
            <a:ext cx="2635788" cy="1635135"/>
          </a:xfrm>
          <a:prstGeom prst="rect">
            <a:avLst/>
          </a:prstGeom>
        </p:spPr>
      </p:pic>
      <p:pic>
        <p:nvPicPr>
          <p:cNvPr id="14" name="Рисунок 13" descr="Описание: F:\БАТЭ\Фото к книге\17 работа на блоке №3 Балаковской АЭС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"/>
          <a:stretch/>
        </p:blipFill>
        <p:spPr bwMode="auto">
          <a:xfrm>
            <a:off x="6112926" y="2888192"/>
            <a:ext cx="2621463" cy="1739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7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1944" y="431800"/>
            <a:ext cx="7063126" cy="3302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Общая информация о компании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1944" y="1224236"/>
            <a:ext cx="426855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АО «Атомтехэнерго» - российский лидер в области организации, управления и выполнения ввода АЭС в эксплуатацию.</a:t>
            </a:r>
          </a:p>
          <a:p>
            <a:pPr lvl="0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Атомтехэнерго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- инжиниринговое предприятие корпорации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», осуществляющее ввод в эксплуатацию всех энергоблоков АЭС в РФ и за рубежом, сооружаемых по Российскому проекту, активно развивающееся на смежных рынках (исследовательские реакторы, объекты традиционной энергетики и газовой промышленности) было создано в 1983 году. </a:t>
            </a:r>
          </a:p>
          <a:p>
            <a:pPr lvl="0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714" y="695608"/>
            <a:ext cx="3448691" cy="43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01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20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242888" y="845939"/>
            <a:ext cx="6561138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по наладке, испытаниям и пуску ТТО и ГПМ РЦ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0429" y="1166775"/>
            <a:ext cx="3443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charset="0"/>
                <a:ea typeface="Arial" charset="0"/>
              </a:rPr>
              <a:t>Основные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charset="0"/>
                <a:ea typeface="Arial" charset="0"/>
              </a:rPr>
              <a:t>задачи подразделения:</a:t>
            </a: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214632" y="1517433"/>
            <a:ext cx="6013552" cy="11287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пусконаладочных и регламентных работ на транспортно-технологическом оборудовании и грузоподъемных механизмах АЭС, исследовательских реакторов, экспериментальных стендов, плавучих АЭС,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плавсредств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 ядерными реакторами и других общепромышленных объектов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76" y="3094238"/>
            <a:ext cx="2867017" cy="1612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85" y="917947"/>
            <a:ext cx="2525005" cy="3788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3" t="-17853" r="1548" b="30996"/>
          <a:stretch/>
        </p:blipFill>
        <p:spPr>
          <a:xfrm>
            <a:off x="467545" y="2675994"/>
            <a:ext cx="2900329" cy="2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3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 (структурные подразделения) 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242888" y="845939"/>
            <a:ext cx="6561138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Группа сейсмической безопасности РЦ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9" y="1166775"/>
            <a:ext cx="3443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charset="0"/>
                <a:ea typeface="Arial" charset="0"/>
              </a:rPr>
              <a:t>Основные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charset="0"/>
                <a:ea typeface="Arial" charset="0"/>
              </a:rPr>
              <a:t>задачи подразделения: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4633" y="1517433"/>
            <a:ext cx="4213351" cy="24659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пределение динамических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 и оценка сейсмостойкости 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 и трубопроводов систем АЭС, важных для безопасности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асчетное обоснование прочности элементов энергоблоков АЭС при подготовке энергоблоков АЭС, исследовательских реакторов, экспериментальных стендов к дополнительному сроку эксплуатации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r>
              <a:rPr lang="ru-RU" sz="1400" dirty="0">
                <a:latin typeface="Trebuchet MS" pitchFamily="34" charset="0"/>
              </a:rPr>
              <a:t>11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21705"/>
          <a:stretch/>
        </p:blipFill>
        <p:spPr>
          <a:xfrm>
            <a:off x="6516217" y="854097"/>
            <a:ext cx="2358199" cy="2661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43" y="854098"/>
            <a:ext cx="1936342" cy="2014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"/>
          <a:stretch/>
        </p:blipFill>
        <p:spPr>
          <a:xfrm>
            <a:off x="4185793" y="2898231"/>
            <a:ext cx="2258416" cy="19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6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Химический цех (ХЦ)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22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42889" y="770150"/>
            <a:ext cx="5193207" cy="39642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5738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Сотрудники химического цеха — квалифицированные специалисты в области атомной и тепловой энергетики, которые работают как в России, так и за рубежом.</a:t>
            </a:r>
          </a:p>
          <a:p>
            <a:pPr marL="0" indent="185738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Химический цех является цельным и слаженным коллективом, способным решать любые технически сложные задачи, осуществлять комплексный подход к решению проблем Заказчика.</a:t>
            </a:r>
          </a:p>
          <a:p>
            <a:pPr marL="0" indent="185738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ХЦ были задействованы при ПНР на следующих объектах российской энергетики: Нововоронежская АЭС-2,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Белоярская АЭС,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Ростовская АЭС, Новокузнецкая ГТЭС, ПГУ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Ярегского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нефтяного месторождения г. Ухта, ВПУ в г.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Кингесепп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а также на зарубежных объектах: Белорусская АЭС, Игналинская АЭС (Литовская Республика), АЭС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Бушер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(Исламская Республика Иран).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422003"/>
            <a:ext cx="345638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ХЦ (структурные подразделения)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23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42889" y="701923"/>
            <a:ext cx="8256703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по наладке химико-технологических систем и оборудования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242889" y="938485"/>
            <a:ext cx="5265215" cy="40119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Основными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задачами участка являются:</a:t>
            </a:r>
          </a:p>
          <a:p>
            <a:pPr marL="0" indent="0">
              <a:buFont typeface="Wingdings" panose="05000000000000000000" pitchFamily="2" charset="2"/>
              <a:buChar char="Ø"/>
              <a:tabLst>
                <a:tab pos="180975" algn="l"/>
              </a:tabLs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комплекса пусконаладочных работ в соответствии с требованиями правил, норм, регламентов и инструкций безопасного ведения технологических процессов на вновь вводимых в эксплуатацию энергоблоках АЭС, объектах теплоэнергетики в России и за рубежом по следующим направлениям:</a:t>
            </a:r>
          </a:p>
          <a:p>
            <a:pPr marL="180975" indent="-180975">
              <a:spcBef>
                <a:spcPts val="0"/>
              </a:spcBef>
            </a:pPr>
            <a:r>
              <a:rPr lang="ru-RU" sz="1600" b="1" i="1" dirty="0"/>
              <a:t>водоподготовительные установки;</a:t>
            </a:r>
          </a:p>
          <a:p>
            <a:pPr marL="180975" indent="-180975">
              <a:spcBef>
                <a:spcPts val="0"/>
              </a:spcBef>
            </a:pPr>
            <a:r>
              <a:rPr lang="ru-RU" sz="1600" b="1" i="1" dirty="0"/>
              <a:t>оборудование химводоочистки (БОУ, АОУ, СВО);</a:t>
            </a:r>
          </a:p>
          <a:p>
            <a:pPr marL="180975" indent="-180975">
              <a:spcBef>
                <a:spcPts val="0"/>
              </a:spcBef>
            </a:pPr>
            <a:r>
              <a:rPr lang="ru-RU" sz="1600" b="1" i="1" dirty="0"/>
              <a:t>оборудования комплексов по переработки ЖРО и ТРО;</a:t>
            </a:r>
          </a:p>
          <a:p>
            <a:pPr marL="0" indent="0">
              <a:buFont typeface="Wingdings" panose="05000000000000000000" pitchFamily="2" charset="2"/>
              <a:buChar char="Ø"/>
              <a:tabLst>
                <a:tab pos="180975" algn="l"/>
              </a:tabLs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и выпуск пусконаладочной документации на всех этапах ПНР, а так же эксплуатационной, организационно-технической и нормативной документации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281056"/>
            <a:ext cx="2911722" cy="1941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154" y="3222203"/>
            <a:ext cx="1840089" cy="17423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37" y="3222203"/>
            <a:ext cx="1775140" cy="17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ХЦ (структурные подразделения)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24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107505" y="773931"/>
            <a:ext cx="6994655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Группа по наладке водно-химического режима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82662" y="1104132"/>
            <a:ext cx="6697809" cy="21282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задачи участка: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 наладки и инструкций по ведению водно-химического режима (ВХР), разработка режимных карт АЭС и ТЭС;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наладка и корректировка водно-химического режима на энергоблоках АЭС с ВВЭР, БН, объектах тепловой энергетики;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отбор проб, подготовка проб и выполнение КХА;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ПНР на системах, обеспечивающих поддержание ВХР первого и второго контуров АЭС и ВХР тепловых электростанций;</a:t>
            </a:r>
          </a:p>
          <a:p>
            <a:pPr>
              <a:spcBef>
                <a:spcPts val="0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3495746" y="3232409"/>
            <a:ext cx="5328592" cy="8472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техническое сопровождение режимно-наладочных работ по ВХР на объектах тепловой энергетики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54" y="3307233"/>
            <a:ext cx="3160726" cy="1693392"/>
          </a:xfrm>
          <a:prstGeom prst="rect">
            <a:avLst/>
          </a:prstGeom>
        </p:spPr>
      </p:pic>
      <p:pic>
        <p:nvPicPr>
          <p:cNvPr id="10" name="Picture 2" descr="C:\Users\ieprokofev.BALATEH\Desktop\DSC_00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3"/>
          <a:stretch/>
        </p:blipFill>
        <p:spPr bwMode="auto">
          <a:xfrm>
            <a:off x="6880471" y="884473"/>
            <a:ext cx="1943867" cy="1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44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Цех тепловой автоматики и измерений (ЦТАИ)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25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323528" y="916781"/>
            <a:ext cx="8568952" cy="3977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Основными направлениями деятельности ЦТАИ при вводе в эксплуатацию новых блоков АЭС в России и за рубежом, а также при работах по сопровождению эксплуатации действующих блоков АЭС, объектов использования атомной энергии и других общепромышленных объектов, являются: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ПНД, ЭД, ОТД, ОСД;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консультационных услуг, организация и проведение технического обслуживания, полного комплекса пусконаладочных работ, испытаний (автономных, комплексных, приемочных), диагностики, при вводе в эксплуатацию, в том числе после модернизации, ремонта и/или замены оборудования АСУ ТП (СКУ,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КИПиА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), а также проведение работ по сопровождению (совершенствованию) эксплуатации, обследованию, оценке остаточного ресурса и продлению ресурса оборудования АСУ ТП (СКУ,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КИПиА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в рамках продления сроков эксплуатации действующих энергоблоков АЭС</a:t>
            </a:r>
            <a:endParaRPr lang="ru-RU" sz="1600" dirty="0"/>
          </a:p>
          <a:p>
            <a:pPr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248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ЦТАИ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26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80203" y="688230"/>
            <a:ext cx="5436657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измерительных систем ЦТАИ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233948" y="1210203"/>
            <a:ext cx="6930340" cy="1343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полного комплекса пусконаладочных работ на измерительных системах АСУ ТП (СКУ), включая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КИПиА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объектах атомной и тепловой энергетики;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сопровождению эксплуатации, обследованию, оценке остаточного ресурса и продлению ресурса оборудования измерительных систем АСУ ТП на объектах атомной и тепловой энергетики.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6022" y="934738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1187624" y="2976725"/>
            <a:ext cx="699465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dirty="0"/>
              <a:t>Участок систем управления ЦТАИ</a:t>
            </a: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2627785" y="3410141"/>
            <a:ext cx="6197299" cy="1343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полного комплекса пусконаладочных работ на оборудовании локальных СКУ в части схем ДУ ИМ, ФГУ,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ТЗБиС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САР, цепи питания ПТК, а также проведение работ по сопровождению эксплуатации, обследованию, оценке остаточного ресурса и продлению ресурса оборудования локальных СКУ в части схем ДУ ИМ, ФГУ,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ТЗБиС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САР.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60862" y="3189100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935" y="785690"/>
            <a:ext cx="1226669" cy="20405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21" y="3065922"/>
            <a:ext cx="1920832" cy="171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4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ЦТАИ (структурные подразделения)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27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72530" y="744587"/>
            <a:ext cx="6108080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информационно-вычислительных систем ЦТАИ</a:t>
            </a:r>
          </a:p>
          <a:p>
            <a:pPr algn="l"/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272530" y="1203768"/>
            <a:ext cx="8619950" cy="11325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полного комплекса пусконаладочных работ на программно-технических комплексах АСУ ТП (СКУ), включая проверку информационных и управляющих функций (ДУ ИМ, ФГУ, ТЗБиС, САР), а также проведение работ по сопровождению (совершенствованию) эксплуатации, обследованию, оценке остаточного ресурса и продлению ресурса оборудования ПТК АСУ ТП.</a:t>
            </a:r>
          </a:p>
          <a:p>
            <a:endParaRPr lang="ru-RU" dirty="0"/>
          </a:p>
        </p:txBody>
      </p:sp>
      <p:pic>
        <p:nvPicPr>
          <p:cNvPr id="15" name="Объект 4" descr="http://www.novec.ru/image/highslide/foto17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214091"/>
            <a:ext cx="1872208" cy="269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IMG_018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"/>
          <a:stretch/>
        </p:blipFill>
        <p:spPr bwMode="auto">
          <a:xfrm>
            <a:off x="6660233" y="2188543"/>
            <a:ext cx="1981183" cy="271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5" y="2286100"/>
            <a:ext cx="4179521" cy="23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358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97867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Электрический цех (ЭЦ)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28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29922" y="929570"/>
            <a:ext cx="8568952" cy="3977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Основными направлениями деятельности ЭЦ при вводе в эксплуатацию новых блоков АЭС в России и за рубежом, а также при работах по сопровождению эксплуатации действующих блоков АЭС, объектов использования атомной энергии и других общепромышленных объектов, являются: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ПНД, ЭД, ОТД, ОСД;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консультационных услуг, организация и проведение технического обслуживания, полного комплекса пусконаладочных работ, испытаний (работ совмещенных с электромонтажными, индивидуальных, комплексных), диагностики, при вводе в эксплуатацию, в том числе после модернизации, ремонта и/или замены электротехнического оборудования, а также проведение работ по сопровождению (совершенствованию) эксплуатации, обследованию, оценке остаточного ресурса и продлению ресурса электротехнического оборудования в рамках продления сроков эксплуатации действующих энергоблоков АЭС</a:t>
            </a:r>
            <a:endParaRPr lang="ru-RU" sz="1600" dirty="0"/>
          </a:p>
          <a:p>
            <a:pPr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260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ЭЦ (структурные подразделения)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29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180203" y="688230"/>
            <a:ext cx="6984451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систем рабочего и резервного электроснабжения ЭЦ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07565" y="1638027"/>
            <a:ext cx="6930340" cy="281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полного комплекса пусконаладочных работ на электротехнических системах систем рабочего и резервного электроснабжения атомных станций классов  напряжения 0,4 –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таких как: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линий питания и электродвигателей 0,4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сборок, секций 0,4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6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щитов постоянного тока, выпрямителей, инверторов;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генераторов 0,4 –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электротехнического оборудования 0,4 –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РЗА электротехнического оборудования 0,4 –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565" y="1158951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</p:spTree>
    <p:extLst>
      <p:ext uri="{BB962C8B-B14F-4D97-AF65-F5344CB8AC3E}">
        <p14:creationId xmlns:p14="http://schemas.microsoft.com/office/powerpoint/2010/main" val="9447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Информация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 компании и филиале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59579" y="924837"/>
            <a:ext cx="3999096" cy="361519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400" dirty="0"/>
              <a:t>Задачи «Атомтехэнерго» сегодня – выполнение комплекса работ по вводу новых энергоблоков АЭС в эксплуатацию, в том числе и ТЭС, выполнение комплекса работ по обеспечению эксплуатации действующих энергоблоков АЭС, включая реконструкцию, модернизацию и продление ресурса, подготовка и переподготовка эксплуатационного персонала для АЭС в учебно-тренировочных центрах, наладочные, инжиниринговые, экспертные и консалтинговые услуги в области атомной и тепловой энергетики, осуществление инновационной деятельности.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400" dirty="0"/>
              <a:t>Подавляющее большинство работающих атомных электростанций России введены в эксплуатацию при непосредственном участии специалистов «Атомтехэнерго».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383" b="3383"/>
          <a:stretch/>
        </p:blipFill>
        <p:spPr>
          <a:xfrm>
            <a:off x="4373774" y="1016463"/>
            <a:ext cx="4562774" cy="33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ЭЦ (структурные подразделения)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30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-180203" y="688230"/>
            <a:ext cx="6984451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Электроизмерительная лаборатория ЭЦ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206855" y="1422004"/>
            <a:ext cx="6930340" cy="30201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испытаний электротехнического оборудования классов  напряжения 0,4 – 500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таких как: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Силовое электрооборудование ОРУ, КРУЭ 110 – 500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испытание сборок, секций 0,4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6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испытание щитов постоянного тока, выпрямителей, инверторов;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испытание генераторов 0,4 – 24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испытание электротехнического оборудования 0,4 –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3295" y="1128950"/>
            <a:ext cx="3231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лаборатории:</a:t>
            </a:r>
          </a:p>
        </p:txBody>
      </p:sp>
    </p:spTree>
    <p:extLst>
      <p:ext uri="{BB962C8B-B14F-4D97-AF65-F5344CB8AC3E}">
        <p14:creationId xmlns:p14="http://schemas.microsoft.com/office/powerpoint/2010/main" val="1556297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ЭЦ (структурные подразделения)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31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180203" y="688230"/>
            <a:ext cx="6984451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главной схемы ЭЦ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196022" y="1560547"/>
            <a:ext cx="6930340" cy="24537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ПНР устройств релейной защиты и автоматики атомных станций классов  напряжения 10 – 500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таких как: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РЗА и электродвигателей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РЗА секций 6 - 10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ПНР РЗА генераторов 10 - 24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88" y="1113460"/>
            <a:ext cx="2715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задачи участка: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50" y="853331"/>
            <a:ext cx="2443127" cy="32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Цех диагностики (ЦД)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32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42889" y="770151"/>
            <a:ext cx="7713488" cy="4358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Основными направлениями деятельности ЦД являются: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1277987"/>
          <a:ext cx="5107454" cy="335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анализ, разработка, выпуск и корректировка пусконаладочной, эксплуатационной, сметной и иной документации на выполняемые работы по технической диагностике  оборудования АЭС.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и проведение технического диагностирования,  пусконаладочных работ, испытаний, при вводе в эксплуатацию, в том числе после модернизации, ремонта и замены оборудования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работ по сопровождению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эксплуатации, обследованию, оценке остаточного ресурса и продлению ресурса оборудования,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рубопроводов АЭС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других промышленных предприятиях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1391107"/>
            <a:ext cx="3408218" cy="270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808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ЦД (структурные подразделения)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33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107505" y="773931"/>
            <a:ext cx="6994655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неразрушающего контроля (ЛНК)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82662" y="1104132"/>
            <a:ext cx="5901507" cy="1343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 выполнение работ по эксплуатационному и пред эксплуатационному контролю металла на строящихся и действующих АЭС. </a:t>
            </a:r>
          </a:p>
          <a:p>
            <a:pPr algn="just"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контролю металла оборудования и трубопроводов при оценке остаточного ресурса и продлении сроков эксплуатации оборудования</a:t>
            </a:r>
          </a:p>
          <a:p>
            <a:pPr marL="0" indent="270510" algn="just" fontAlgn="t">
              <a:spcBef>
                <a:spcPts val="0"/>
              </a:spcBef>
              <a:buNone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270510" algn="just" fontAlgn="t">
              <a:spcBef>
                <a:spcPts val="0"/>
              </a:spcBef>
              <a:buNone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76400" y="3150196"/>
            <a:ext cx="5328592" cy="9979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5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42889" y="3171916"/>
          <a:ext cx="5652628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2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Проведение неразрушающего контроля металла следующими методами: 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ультразвуковой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акустико-эмиссионный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проникающими веществами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вибродиагностический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тепловой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Ø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визуальный и измерительный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57" y="1293039"/>
            <a:ext cx="2743200" cy="356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654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889" y="184913"/>
            <a:ext cx="7209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6EB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ЦД (структурные подразделения)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48714" y="4856956"/>
            <a:ext cx="395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4" tIns="35992" rIns="71984" bIns="35992" anchor="ctr">
            <a:spAutoFit/>
          </a:bodyPr>
          <a:lstStyle/>
          <a:p>
            <a:pPr algn="ctr"/>
            <a:fld id="{50747B34-8EEB-496D-B923-E9E466EB566E}" type="slidenum">
              <a:rPr lang="ru-RU" sz="1400">
                <a:latin typeface="Trebuchet MS" pitchFamily="34" charset="0"/>
              </a:rPr>
              <a:t>34</a:t>
            </a:fld>
            <a:endParaRPr lang="ru-RU" sz="1400" dirty="0">
              <a:latin typeface="Trebuchet MS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107505" y="773931"/>
            <a:ext cx="6994655" cy="33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технического диагностирования (УТД)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82662" y="1104132"/>
            <a:ext cx="4821387" cy="15269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 выполнение пусконаладочных работ при вводе в эксплуатацию оборудования и трубопроводов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 выполнение работ по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виброобследованию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виброналадке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роторного оборудования АЭС. Разработка рекомендаций и технических мероприятий для достижения проектных показателей роторного оборудования.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технического освидетельствования оборудования и трубопроводов АЭС и других промышленных предприятий</a:t>
            </a:r>
          </a:p>
          <a:p>
            <a:pPr algn="just"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экспертизе промышленной безопасности оборудования и трубопроводов АЭС и других промышленных предприятий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270510" algn="just" fontAlgn="t">
              <a:spcBef>
                <a:spcPts val="0"/>
              </a:spcBef>
              <a:buNone/>
            </a:pP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76400" y="3150196"/>
            <a:ext cx="5328592" cy="9979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6" y="1293039"/>
            <a:ext cx="3867151" cy="315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99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460155"/>
            <a:ext cx="6561138" cy="245069"/>
          </a:xfrm>
        </p:spPr>
        <p:txBody>
          <a:bodyPr/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В структуре филиала «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Балаковоатомтехэнерго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» функционируют производственные подразделения </a:t>
            </a:r>
            <a:br>
              <a:rPr lang="ru-RU" sz="2400" dirty="0"/>
            </a:br>
            <a:endParaRPr lang="ru-RU" sz="16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39749" y="1044227"/>
            <a:ext cx="8178365" cy="357892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ru-RU" sz="500" b="1" dirty="0"/>
          </a:p>
          <a:p>
            <a:endParaRPr lang="ru-RU" dirty="0"/>
          </a:p>
        </p:txBody>
      </p:sp>
      <p:sp>
        <p:nvSpPr>
          <p:cNvPr id="4" name="Текст 1"/>
          <p:cNvSpPr>
            <a:spLocks noGrp="1"/>
          </p:cNvSpPr>
          <p:nvPr>
            <p:ph type="body" sz="quarter" idx="10"/>
          </p:nvPr>
        </p:nvSpPr>
        <p:spPr>
          <a:xfrm>
            <a:off x="539748" y="991931"/>
            <a:ext cx="8178365" cy="4360188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ru-RU" sz="500" b="1" dirty="0"/>
          </a:p>
          <a:p>
            <a:pPr algn="ctr">
              <a:spcBef>
                <a:spcPts val="0"/>
              </a:spcBef>
            </a:pPr>
            <a:r>
              <a:rPr lang="ru-RU" sz="1300" b="1" dirty="0"/>
              <a:t>Участок технического руководства ПНР, Участок теплофизических испытаний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ru-RU" sz="1300" dirty="0"/>
              <a:t>Техническое руководство пусконаладочными работами на строящихся площадках АЭС и других объектах;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ru-RU" sz="1300" dirty="0"/>
              <a:t>Разработка пусконаладочной, эксплуатационной, организационно-технической документации для обеспечения ввода блока АЭС в эксплуатацию;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ru-RU" sz="1300" dirty="0"/>
              <a:t>Координация работ в части взаимодействия между наладочными подразделениями и группами на пусковых площадках;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ru-RU" sz="1300" dirty="0"/>
              <a:t>проведение </a:t>
            </a:r>
            <a:r>
              <a:rPr lang="ru-RU" sz="1300" dirty="0" err="1"/>
              <a:t>теплогидравлических</a:t>
            </a:r>
            <a:r>
              <a:rPr lang="ru-RU" sz="1300" dirty="0"/>
              <a:t>, физических, динамических испытаний систем и оборудования АЭС, </a:t>
            </a:r>
            <a:r>
              <a:rPr lang="ru-RU" sz="1300" dirty="0" err="1"/>
              <a:t>теплогидравлических</a:t>
            </a:r>
            <a:r>
              <a:rPr lang="ru-RU" sz="1300" dirty="0"/>
              <a:t> и динамических испытаний систем и оборудования объектов тепловой энергетики.</a:t>
            </a:r>
          </a:p>
          <a:p>
            <a:endParaRPr lang="ru-RU" sz="1400" dirty="0"/>
          </a:p>
          <a:p>
            <a:endParaRPr lang="ru-RU" sz="13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1"/>
          <a:stretch/>
        </p:blipFill>
        <p:spPr>
          <a:xfrm>
            <a:off x="4570840" y="2872087"/>
            <a:ext cx="2825189" cy="197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4" y="2872087"/>
            <a:ext cx="2989710" cy="19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60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Вакансии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55495" y="1515158"/>
            <a:ext cx="4779214" cy="245053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цеха технологических систем и оборудования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химического цеха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реакторного цеха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цеха диагностики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цеха тепловой автоматики и измерений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электрического цеха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участка технического руководства ПНР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/>
              <a:t>Инженер участка теплофизических испытаний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ru-RU" sz="1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6" y="1102148"/>
            <a:ext cx="3978760" cy="30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49" y="431800"/>
            <a:ext cx="7163757" cy="512220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Мы предлагаем работу активным, целеустремленным специалистам!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99662" y="944020"/>
            <a:ext cx="6903153" cy="245053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 «</a:t>
            </a:r>
            <a:r>
              <a:rPr lang="ru-RU" sz="1400" dirty="0" err="1"/>
              <a:t>Балаковоатомтехэнерго</a:t>
            </a:r>
            <a:r>
              <a:rPr lang="ru-RU" sz="1400" dirty="0"/>
              <a:t>» уделяется особое внимание повышению квалификации персонала, программам развития кадрового резерва. Разработаны программы наставничества, адаптации, подготовки персонала.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Сотрудники участвуют, занимают призовые места и побеждают в профессиональных конкурсах мастерства : </a:t>
            </a:r>
            <a:r>
              <a:rPr lang="ru-RU" sz="1400" dirty="0" err="1"/>
              <a:t>REASkills</a:t>
            </a:r>
            <a:r>
              <a:rPr lang="ru-RU" sz="1400" dirty="0"/>
              <a:t>, </a:t>
            </a:r>
            <a:r>
              <a:rPr lang="ru-RU" sz="1400" dirty="0" err="1"/>
              <a:t>AtomSkills</a:t>
            </a:r>
            <a:r>
              <a:rPr lang="ru-RU" sz="1400" dirty="0"/>
              <a:t>, </a:t>
            </a:r>
            <a:r>
              <a:rPr lang="ru-RU" sz="1400" dirty="0" err="1"/>
              <a:t>WorldSkills</a:t>
            </a:r>
            <a:r>
              <a:rPr lang="ru-RU" sz="14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Сотрудники участвуют в научных конкурсах и конференциях.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 нас вас ждет активная общественная жизнь: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Участие в культурно-массовых и спортивных мероприятиях: Спартакиадах, интеллектуальных играх «Что? Где? Когда?», Турнирах по </a:t>
            </a:r>
            <a:r>
              <a:rPr lang="ru-RU" sz="1400" dirty="0" err="1"/>
              <a:t>киберспорту</a:t>
            </a:r>
            <a:r>
              <a:rPr lang="ru-RU" sz="1400" dirty="0"/>
              <a:t>, ежегодных корпоративных мероприятиях посвященные Дню БАТЭ.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130" y="1588224"/>
            <a:ext cx="1687446" cy="2328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3569962"/>
            <a:ext cx="2140086" cy="1420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5" t="4004" r="3059" b="9451"/>
          <a:stretch/>
        </p:blipFill>
        <p:spPr>
          <a:xfrm>
            <a:off x="4212739" y="3569961"/>
            <a:ext cx="2123210" cy="14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1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49" y="431800"/>
            <a:ext cx="6939837" cy="3302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Условия работы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58330" y="936661"/>
            <a:ext cx="8409041" cy="3839960"/>
          </a:xfrm>
        </p:spPr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место работы: Балаковский филиал АО «Атомтехэнерго» (БАТЭ) в г. Балаково;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бессрочный трудовой договор;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командирование: 45-50 дней на объекте, 30-40 дней в офисе, имеется возможность длительного командирования на площадку строительства АЭС на весь период проекта (5-6 лет);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оклад от 44831 руб., средняя заработная плата при приеме на работу составляет от 50 000 рублей; средняя заработная плата при командировании составляет 95 000 рублей;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ежемесячное премирование от 40 % до 80 % окладной части (в зависимости от доходности договоров);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ИСН (5-7% от оклада по результатам собеседования) 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годовая премия и разовые выплаты за ключевые события (ОВЗ);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ежегодный оплачиваемый отпуск (28 дней) и дополнительный отпуск (5 дней);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суточные при командировании по России –  от 1 200 до 3 500 руб. в зависимости от региона, Белорусская АЭС – 1500 руб.;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при направлении на работу в Бангладеш или Турцию заработная плата от 150 000 руб.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73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49" y="431800"/>
            <a:ext cx="6939837" cy="330200"/>
          </a:xfrm>
        </p:spPr>
        <p:txBody>
          <a:bodyPr/>
          <a:lstStyle/>
          <a:p>
            <a:r>
              <a:rPr lang="ru-RU" dirty="0">
                <a:solidFill>
                  <a:srgbClr val="5B9BD5">
                    <a:lumMod val="75000"/>
                  </a:srgbClr>
                </a:solidFill>
              </a:rPr>
              <a:t>Условия работы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39749" y="936661"/>
            <a:ext cx="8409041" cy="337848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800" dirty="0"/>
              <a:t>	</a:t>
            </a:r>
            <a:r>
              <a:rPr lang="ru-RU" sz="1400" dirty="0"/>
              <a:t>проезд к месту командирования и проживание за счет работодателя, проживание в квартирах по принципу «один человек-одна комната»;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регулярное обучение, повышение и поддержание квалификации за счет работодателя;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возможность профессионального и карьерного роста;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ДМС (добровольное медицинское страхование);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НС (страхование от несчастных случаев и болезней);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санаторно-курортное лечение;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	культурные и спортивные мероприятия, фитнес (право посещения либо оплата абонемента спорткомплекса).</a:t>
            </a:r>
          </a:p>
          <a:p>
            <a:pPr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5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Информация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 компании и филиале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64593" y="843813"/>
            <a:ext cx="8174249" cy="1657321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Сфера интересов предприятия не ограничивается только отечественной атомной энергетикой.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«Атомтехэнерго» успешно участвовал в выполнении практически всех международных обязательств нашей страны по оказанию технического содействия по  сооружению атомных электростанций в странах Восточной Европы, в Китае, Иране и Индии.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Активная внешнеэкономическая деятельность осуществляется предприятием и в настоящее время.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Белоруссия, Китай, Индия, Венгрия, Египет, Турция, Бангладеш – вот далеко не полный перечень стран, в которых специалисты «Атомтехэнерго» уже работают или в которых им предстоит работать в самом ближайшем будущем.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8" b="41316"/>
          <a:stretch/>
        </p:blipFill>
        <p:spPr>
          <a:xfrm>
            <a:off x="3564355" y="2501135"/>
            <a:ext cx="5256402" cy="2064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707" y="2683376"/>
            <a:ext cx="3203648" cy="1699989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Предприятие имеет более тридцати лицензий на осуществление различных видов деятельности по всем основным направлениям в области атомной и традиционной энергетики, включая проектирование, конструирование и изготовление оборудования, имеет сертификаты на соответствие системы менеджмента качества предприятия требованиям международных стандартов</a:t>
            </a:r>
          </a:p>
        </p:txBody>
      </p:sp>
    </p:spTree>
    <p:extLst>
      <p:ext uri="{BB962C8B-B14F-4D97-AF65-F5344CB8AC3E}">
        <p14:creationId xmlns:p14="http://schemas.microsoft.com/office/powerpoint/2010/main" val="1239981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8215" y="353979"/>
            <a:ext cx="6939837" cy="3302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Социальная поддержка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39749" y="936661"/>
            <a:ext cx="8409041" cy="337848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негосударственное пенсионное обеспечение (</a:t>
            </a:r>
            <a:r>
              <a:rPr lang="ru-RU" sz="1400" dirty="0" err="1"/>
              <a:t>софинансирование</a:t>
            </a:r>
            <a:r>
              <a:rPr lang="ru-RU" sz="1400" dirty="0"/>
              <a:t> пенсионного обеспечения работников);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материальная помощь до 50 тыс. руб. при вступлении в брак, рождении ребенка, компенсация затрат на содержание ребенка в детских садах и др. случаях;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«Подъемные» по приезду на обустройство быта для молодых работников до 50 тыс. руб.;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 компенсация приезжим молодым специалистам аренда жилья 90% от стоимости;</a:t>
            </a:r>
          </a:p>
          <a:p>
            <a:pPr marL="285750" indent="-285750">
              <a:spcBef>
                <a:spcPts val="0"/>
              </a:spcBef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ru-RU" sz="1400" dirty="0"/>
              <a:t>постоянное жилье: предоставление беспроцентной ссуды от 600 тыс. руб. на первоначальный взнос по ипотечному кредитованию + частичная компенсация % по ипотечному кредитованию для молодых работников.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34" y="3413264"/>
            <a:ext cx="1440160" cy="1238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443" y="3431289"/>
            <a:ext cx="1296145" cy="1224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56" y="3431289"/>
            <a:ext cx="1368152" cy="1224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5" y="3431289"/>
            <a:ext cx="1440160" cy="12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7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Требование к кандидатам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3382" y="944020"/>
            <a:ext cx="7865215" cy="336580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Высшее профессиональное / среднее специальное (техническое) образование по следующим направлениям: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«Теплоэнергетика и теплотехника»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«Машиностроение»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«Атомные станции: проектирование, эксплуатация и инжиниринг»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«Химическая технология»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«Управление в технических системах»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«Электроэнергетика и электротехника»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пользователь ПК: (Microsoft Office и/или </a:t>
            </a:r>
            <a:r>
              <a:rPr lang="en-US" sz="1400" dirty="0" err="1"/>
              <a:t>Libre</a:t>
            </a:r>
            <a:r>
              <a:rPr lang="ru-RU" sz="1400" dirty="0"/>
              <a:t>Office; КОМПАС</a:t>
            </a:r>
            <a:r>
              <a:rPr lang="en-US" sz="1400" dirty="0"/>
              <a:t> </a:t>
            </a:r>
            <a:r>
              <a:rPr lang="ru-RU" sz="1400" dirty="0"/>
              <a:t>и/или </a:t>
            </a:r>
            <a:r>
              <a:rPr lang="en-US" sz="1400" dirty="0"/>
              <a:t>AutoCAD</a:t>
            </a:r>
            <a:r>
              <a:rPr lang="ru-RU" sz="1400" dirty="0"/>
              <a:t>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готовность к долгосрочному командированию на заграничные площадки (от полугода);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отсутствие медицинских противопоказаний для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366460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09269" y="632248"/>
            <a:ext cx="8346153" cy="458502"/>
          </a:xfrm>
        </p:spPr>
        <p:txBody>
          <a:bodyPr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400" dirty="0"/>
              <a:t>Разработка пусконаладочной документации и выполнение пусконаладочных работ </a:t>
            </a:r>
            <a:br>
              <a:rPr lang="ru-RU" sz="1400" dirty="0"/>
            </a:br>
            <a:r>
              <a:rPr lang="ru-RU" sz="1400" dirty="0"/>
              <a:t>на энергоблоках № 1, 2 Курской АЭС-2;</a:t>
            </a:r>
          </a:p>
          <a:p>
            <a:br>
              <a:rPr lang="ru-RU" sz="1600" dirty="0">
                <a:solidFill>
                  <a:srgbClr val="212121"/>
                </a:solidFill>
              </a:rPr>
            </a:br>
            <a:endParaRPr lang="ru-RU" sz="1600" dirty="0">
              <a:solidFill>
                <a:srgbClr val="212121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4396" y="302047"/>
            <a:ext cx="793804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Планируемые работы по перспективным проектам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03" y="1090750"/>
            <a:ext cx="6361438" cy="38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16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396" y="302047"/>
            <a:ext cx="7938044" cy="3302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Планируемые работы по перспективным проектам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309025" y="632247"/>
            <a:ext cx="5817401" cy="432981"/>
          </a:xfrm>
        </p:spPr>
        <p:txBody>
          <a:bodyPr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400" dirty="0"/>
              <a:t>Выполнение пусконаладочных работ на  энергоблоках </a:t>
            </a:r>
            <a:br>
              <a:rPr lang="ru-RU" sz="1400" dirty="0"/>
            </a:br>
            <a:r>
              <a:rPr lang="ru-RU" sz="1400" dirty="0"/>
              <a:t>№ 1, 2 АЭС «Руппур» в Народной Республике Бангладеш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76" y="1065228"/>
            <a:ext cx="5283101" cy="39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63549" y="762000"/>
            <a:ext cx="8346153" cy="492034"/>
          </a:xfrm>
        </p:spPr>
        <p:txBody>
          <a:bodyPr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400" dirty="0"/>
              <a:t>Разработка пусконаладочной документации и выполнение пусконаладочных работ на </a:t>
            </a:r>
            <a:br>
              <a:rPr lang="ru-RU" sz="1400" dirty="0"/>
            </a:br>
            <a:r>
              <a:rPr lang="ru-RU" sz="1400" dirty="0"/>
              <a:t>энергоблоках № 1-4 АЭС «Аккую» Республика Турция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9" y="1204708"/>
            <a:ext cx="5597434" cy="3731623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60928" y="347767"/>
            <a:ext cx="793804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Планируемые работы по перспективным проектам</a:t>
            </a:r>
          </a:p>
        </p:txBody>
      </p:sp>
    </p:spTree>
    <p:extLst>
      <p:ext uri="{BB962C8B-B14F-4D97-AF65-F5344CB8AC3E}">
        <p14:creationId xmlns:p14="http://schemas.microsoft.com/office/powerpoint/2010/main" val="696202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50486" y="758997"/>
            <a:ext cx="8346153" cy="384003"/>
          </a:xfrm>
        </p:spPr>
        <p:txBody>
          <a:bodyPr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400" dirty="0"/>
              <a:t>Разработка пусконаладочной документации и выполнение пусконаладочных работ на </a:t>
            </a:r>
            <a:br>
              <a:rPr lang="ru-RU" sz="1400" dirty="0"/>
            </a:br>
            <a:r>
              <a:rPr lang="ru-RU" sz="1400" dirty="0"/>
              <a:t>энергоблоках № 1-4 АЭС «Эль-Дабаа» Египет</a:t>
            </a:r>
            <a:br>
              <a:rPr lang="ru-RU" sz="1600" dirty="0">
                <a:solidFill>
                  <a:srgbClr val="212121"/>
                </a:solidFill>
              </a:rPr>
            </a:br>
            <a:endParaRPr lang="ru-RU" sz="1600" dirty="0">
              <a:solidFill>
                <a:srgbClr val="212121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60927" y="367362"/>
            <a:ext cx="793804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Планируемые работы по перспективным проектам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0" y="1204435"/>
            <a:ext cx="6662057" cy="374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01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50486" y="758997"/>
            <a:ext cx="8346153" cy="384003"/>
          </a:xfrm>
        </p:spPr>
        <p:txBody>
          <a:bodyPr/>
          <a:lstStyle/>
          <a:p>
            <a:pPr algn="ctr"/>
            <a:r>
              <a:rPr lang="ru-RU" sz="1400" dirty="0"/>
              <a:t>Расположен на левом берегу реки Волги, на границе Среднего и Нижнего Поволжья, </a:t>
            </a:r>
            <a:br>
              <a:rPr lang="ru-RU" sz="1400" dirty="0"/>
            </a:br>
            <a:r>
              <a:rPr lang="ru-RU" sz="1400" dirty="0"/>
              <a:t>в 181 км от г. Саратова. Балаково – динамично развивающийся город с населением более 200 тыс. человек, крупнейший в Поволжье промышленно-энергетический и культурный центр.</a:t>
            </a:r>
          </a:p>
          <a:p>
            <a:pPr algn="ctr"/>
            <a:r>
              <a:rPr lang="ru-RU" sz="1400" dirty="0">
                <a:solidFill>
                  <a:srgbClr val="212121"/>
                </a:solidFill>
              </a:rPr>
              <a:t>Балаково – единственный город в России, где было 5 Всесоюзных комсомольских ударных строек. Здесь лучшая по защищенности и безопасности в Европе АЭС, самая красивая в Поволжье ГЭС.</a:t>
            </a:r>
            <a:endParaRPr lang="ru-RU" sz="1600" dirty="0">
              <a:solidFill>
                <a:srgbClr val="212121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60927" y="367362"/>
            <a:ext cx="793804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город Балаково Саратовской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82" y="1924708"/>
            <a:ext cx="8542257" cy="2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3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0927" y="367362"/>
            <a:ext cx="7938044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город Балаково Саратовской области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85" y="779835"/>
            <a:ext cx="6154366" cy="40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83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87" y="240659"/>
            <a:ext cx="3525719" cy="2349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072" y="305511"/>
            <a:ext cx="3597585" cy="2022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170" y="2451369"/>
            <a:ext cx="4103767" cy="2309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2" y="2619983"/>
            <a:ext cx="3804157" cy="2140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750" y="2079289"/>
            <a:ext cx="2190643" cy="12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373" y="2954361"/>
            <a:ext cx="4248590" cy="2124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97" y="2629132"/>
            <a:ext cx="2637439" cy="1886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87" y="455384"/>
            <a:ext cx="2630434" cy="1859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943" y="161888"/>
            <a:ext cx="2789699" cy="1859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779" y="112105"/>
            <a:ext cx="2560106" cy="1705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459" y="2122488"/>
            <a:ext cx="2444665" cy="1627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531" y="1427343"/>
            <a:ext cx="2861722" cy="17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3760" y="507236"/>
            <a:ext cx="2988408" cy="33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Калининская АЭС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4570" y="940349"/>
            <a:ext cx="3567600" cy="536027"/>
          </a:xfrm>
        </p:spPr>
        <p:txBody>
          <a:bodyPr/>
          <a:lstStyle/>
          <a:p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3" y="940349"/>
            <a:ext cx="4321542" cy="2873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79" y="1637011"/>
            <a:ext cx="3863214" cy="2897411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74846" y="1208362"/>
            <a:ext cx="3510529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600" dirty="0"/>
              <a:t>Ростовская АЭС</a:t>
            </a:r>
          </a:p>
        </p:txBody>
      </p:sp>
    </p:spTree>
    <p:extLst>
      <p:ext uri="{BB962C8B-B14F-4D97-AF65-F5344CB8AC3E}">
        <p14:creationId xmlns:p14="http://schemas.microsoft.com/office/powerpoint/2010/main" val="4223751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7" y="111801"/>
            <a:ext cx="3275244" cy="2034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1" y="2620416"/>
            <a:ext cx="3298704" cy="2196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001" y="103763"/>
            <a:ext cx="3307404" cy="2204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626" y="2564269"/>
            <a:ext cx="3629940" cy="2390921"/>
          </a:xfrm>
          <a:prstGeom prst="rect">
            <a:avLst/>
          </a:prstGeom>
        </p:spPr>
      </p:pic>
      <p:pic>
        <p:nvPicPr>
          <p:cNvPr id="8" name="Рисунок 7" descr="http://sdelanounas.ru/images/img/y/m/YmFsYWtvdm9ibG9nLnJ1L3dwLWNvbnRlbnQvZ2FsbGVyeS9pY2UtdGVtcGxlLzAuanBnP19faWQ9MTMwMjU=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994" y="1500052"/>
            <a:ext cx="2994965" cy="1994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571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66" y="141407"/>
            <a:ext cx="2154411" cy="1615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5" y="1858821"/>
            <a:ext cx="2678800" cy="1506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953" y="141407"/>
            <a:ext cx="2457855" cy="1636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441" y="2851557"/>
            <a:ext cx="3128594" cy="20958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85" y="701293"/>
            <a:ext cx="3175950" cy="2103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81" y="3440563"/>
            <a:ext cx="2683104" cy="1509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150" y="2180248"/>
            <a:ext cx="2504247" cy="18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7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959" y="706877"/>
            <a:ext cx="3148631" cy="2068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25" y="2606557"/>
            <a:ext cx="3580463" cy="2386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25" y="361950"/>
            <a:ext cx="5252479" cy="2206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000" y="2675562"/>
            <a:ext cx="3973663" cy="23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94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65327" y="90714"/>
            <a:ext cx="6561138" cy="330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Контактные данные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66001" y="588559"/>
            <a:ext cx="3423637" cy="4124118"/>
          </a:xfrm>
          <a:prstGeom prst="rect">
            <a:avLst/>
          </a:prstGeom>
        </p:spPr>
        <p:txBody>
          <a:bodyPr/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Контактные лица: 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Начальник отдела по работе с персоналом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Чугунова Татьяна Николаевны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Тел. (8453)37-55-74, доб. 2240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e-mail: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BATE@atech.ru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Начальник ЦТСО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Папенин Илья Александрович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Тел. (8453)37-55-74, доб. 2760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Тел. моб. +7-962-621-36-68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ilya.papenin@mail.ru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Заместитель начальника РЦ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Садовничев Виктор Михайлович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Тел. (8453)37-55-74, доб. 2147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Начальник ЦТАИ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Дорошенко Александр Владимирович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Тел. (8453)37-55-74, доб. 2110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сотовый 8-927-114-17-11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mail: al_stranger_ex@mail.ru</a:t>
            </a:r>
            <a:endParaRPr lang="ru-RU" sz="1400" dirty="0"/>
          </a:p>
          <a:p>
            <a:pPr algn="just">
              <a:spcBef>
                <a:spcPts val="0"/>
              </a:spcBef>
            </a:pPr>
            <a:endParaRPr lang="ru-RU" sz="1400" dirty="0"/>
          </a:p>
          <a:p>
            <a:pPr algn="just">
              <a:spcBef>
                <a:spcPts val="0"/>
              </a:spcBef>
            </a:pPr>
            <a:endParaRPr lang="ru-RU" sz="1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146194">
                  <a:lumMod val="50000"/>
                </a:srgbClr>
              </a:solidFill>
              <a:ea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89638" y="588559"/>
            <a:ext cx="3536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mail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BATE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@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atech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Сайт компании: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atech.ru 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адрес: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а/я 623, стройбаза №145,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Балаковская АЭС, Балаковский район,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Саратовская область, 413866, Россия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Информация: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Дополнительную информацию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нас вы можете узнать на нашем сайте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www.atech.ru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9638" y="2376736"/>
            <a:ext cx="3536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Начальник химического цеха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Кочугов Алексей Александрович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тел.(8453) 37-55-74 (2130),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сотовый 8-927-913-09-39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e-mail: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kruk79@mail.ru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3589638" y="3438595"/>
            <a:ext cx="3536827" cy="127408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>Спасибо 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570" y="224973"/>
            <a:ext cx="3584642" cy="33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АЭС «Бушер» (Иран)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4570" y="940349"/>
            <a:ext cx="3567600" cy="536027"/>
          </a:xfrm>
        </p:spPr>
        <p:txBody>
          <a:bodyPr/>
          <a:lstStyle/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" y="683565"/>
            <a:ext cx="4144340" cy="3101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49" y="1803748"/>
            <a:ext cx="4094309" cy="2722715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4968143" y="1388009"/>
            <a:ext cx="3330319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600" dirty="0"/>
              <a:t>АЭС «</a:t>
            </a:r>
            <a:r>
              <a:rPr lang="ru-RU" sz="1600" dirty="0" err="1"/>
              <a:t>Тяньвань</a:t>
            </a:r>
            <a:r>
              <a:rPr lang="ru-RU" sz="1600" dirty="0"/>
              <a:t>» (Китай)</a:t>
            </a:r>
          </a:p>
        </p:txBody>
      </p:sp>
    </p:spTree>
    <p:extLst>
      <p:ext uri="{BB962C8B-B14F-4D97-AF65-F5344CB8AC3E}">
        <p14:creationId xmlns:p14="http://schemas.microsoft.com/office/powerpoint/2010/main" val="293776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263279"/>
            <a:ext cx="3504135" cy="233609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238059" y="832476"/>
            <a:ext cx="3859287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800" b="1" dirty="0"/>
              <a:t>Белоярская АЭС БН-800 (г. Заречный)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8" y="2207583"/>
            <a:ext cx="4967680" cy="244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410672" y="1713838"/>
            <a:ext cx="4232031" cy="33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800" b="1" dirty="0"/>
              <a:t>Билибинская АЭС Базовый склад топлива</a:t>
            </a:r>
          </a:p>
        </p:txBody>
      </p:sp>
    </p:spTree>
    <p:extLst>
      <p:ext uri="{BB962C8B-B14F-4D97-AF65-F5344CB8AC3E}">
        <p14:creationId xmlns:p14="http://schemas.microsoft.com/office/powerpoint/2010/main" val="71776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8709" y="256979"/>
            <a:ext cx="3859287" cy="3302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Томь-Усинская ГРЭС (Новокузнецк)</a:t>
            </a:r>
          </a:p>
        </p:txBody>
      </p:sp>
      <p:pic>
        <p:nvPicPr>
          <p:cNvPr id="5" name="Рисунок 4" descr="Описание: F:\БАТЭ\Фото к книге\06 ТУГРЭС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7" y="695158"/>
            <a:ext cx="3432162" cy="229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F:\БАТЭ\Фото к книге\12 комплекс ХТРО Игналинской АЭС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07" y="1863758"/>
            <a:ext cx="4652288" cy="2257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399351" y="1432697"/>
            <a:ext cx="3737430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600"/>
              <a:t>КПХТРО Игналинской АЭС (Литва)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0412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7947" y="396174"/>
            <a:ext cx="4677408" cy="469811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Плавучая атомная теплоэлектростанция</a:t>
            </a:r>
            <a:br>
              <a:rPr lang="ru-RU" sz="1600" dirty="0"/>
            </a:br>
            <a:r>
              <a:rPr lang="ru-RU" sz="1600" dirty="0"/>
              <a:t>«Академик Ломоносов»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192054" y="1515649"/>
            <a:ext cx="2317315" cy="1233814"/>
          </a:xfrm>
        </p:spPr>
        <p:txBody>
          <a:bodyPr/>
          <a:lstStyle/>
          <a:p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8" y="865986"/>
            <a:ext cx="4274383" cy="2005278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726561" y="1258661"/>
            <a:ext cx="4341826" cy="19443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ru-RU" sz="1600" dirty="0"/>
              <a:t>Терминал по производству и перегрузке сжиженного природного газа в порту Высоцк Ленинградской области </a:t>
            </a:r>
            <a:r>
              <a:rPr lang="ru-RU" sz="1600" dirty="0">
                <a:solidFill>
                  <a:srgbClr val="212121"/>
                </a:solidFill>
              </a:rPr>
              <a:t>(отгрузка первой партии сжиженного природного газа)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4" y="2385113"/>
            <a:ext cx="4731860" cy="2487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447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2616</TotalTime>
  <Words>3505</Words>
  <Application>Microsoft Macintosh PowerPoint</Application>
  <PresentationFormat>Произвольный</PresentationFormat>
  <Paragraphs>334</Paragraphs>
  <Slides>53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53</vt:i4>
      </vt:variant>
    </vt:vector>
  </HeadingPairs>
  <TitlesOfParts>
    <vt:vector size="67" baseType="lpstr">
      <vt:lpstr>Arial</vt:lpstr>
      <vt:lpstr>Calibri</vt:lpstr>
      <vt:lpstr>Calibri Light</vt:lpstr>
      <vt:lpstr>Symbol</vt:lpstr>
      <vt:lpstr>Times New Roman</vt:lpstr>
      <vt:lpstr>Trebuchet MS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Акционерное общество по наладке, совершенствованию эксплуатации и организации атомных станций "Атомтехэнерго" Балаковский филиал "Балаковоатомтехэнерго" </vt:lpstr>
      <vt:lpstr>Общая информация о компании</vt:lpstr>
      <vt:lpstr>Информация о компании и филиале</vt:lpstr>
      <vt:lpstr>Информация о компании и филиале</vt:lpstr>
      <vt:lpstr>Калининская АЭС</vt:lpstr>
      <vt:lpstr>АЭС «Бушер» (Иран)</vt:lpstr>
      <vt:lpstr>Презентация PowerPoint</vt:lpstr>
      <vt:lpstr>Томь-Усинская ГРЭС (Новокузнецк)</vt:lpstr>
      <vt:lpstr>Плавучая атомная теплоэлектростанция «Академик Ломоносов» </vt:lpstr>
      <vt:lpstr>АЭС «Козлодуй»</vt:lpstr>
      <vt:lpstr>Исследовательский ядерный  нейтронный реактор «ПИК» </vt:lpstr>
      <vt:lpstr>Мы предлагаем работу активным, целеустремленным специалистам!</vt:lpstr>
      <vt:lpstr>Мы предлагаем работу активным, целеустремленным специалистам!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структуре филиала «Балаковоатомтехэнерго» функционируют производственные подразделения  </vt:lpstr>
      <vt:lpstr>Вакансии</vt:lpstr>
      <vt:lpstr>Мы предлагаем работу активным, целеустремленным специалистам!</vt:lpstr>
      <vt:lpstr>Условия работы</vt:lpstr>
      <vt:lpstr>Условия работы</vt:lpstr>
      <vt:lpstr>Социальная поддержка</vt:lpstr>
      <vt:lpstr>Требование к кандидатам</vt:lpstr>
      <vt:lpstr>Презентация PowerPoint</vt:lpstr>
      <vt:lpstr>Планируемые работы по перспективным проектам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valeriyapolozova@hotmail.com</cp:lastModifiedBy>
  <cp:revision>246</cp:revision>
  <cp:lastPrinted>2022-01-26T11:56:02Z</cp:lastPrinted>
  <dcterms:created xsi:type="dcterms:W3CDTF">2019-09-24T12:37:05Z</dcterms:created>
  <dcterms:modified xsi:type="dcterms:W3CDTF">2023-07-10T09:57:35Z</dcterms:modified>
</cp:coreProperties>
</file>