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9" r:id="rId2"/>
    <p:sldId id="359" r:id="rId3"/>
    <p:sldId id="284" r:id="rId4"/>
    <p:sldId id="332" r:id="rId5"/>
    <p:sldId id="316" r:id="rId6"/>
    <p:sldId id="352" r:id="rId7"/>
    <p:sldId id="291" r:id="rId8"/>
    <p:sldId id="288" r:id="rId9"/>
    <p:sldId id="346" r:id="rId10"/>
    <p:sldId id="351" r:id="rId11"/>
    <p:sldId id="340" r:id="rId12"/>
    <p:sldId id="321" r:id="rId13"/>
    <p:sldId id="342" r:id="rId14"/>
    <p:sldId id="265" r:id="rId15"/>
    <p:sldId id="343" r:id="rId16"/>
    <p:sldId id="345" r:id="rId17"/>
    <p:sldId id="295" r:id="rId18"/>
    <p:sldId id="348" r:id="rId19"/>
    <p:sldId id="350" r:id="rId20"/>
    <p:sldId id="272" r:id="rId21"/>
    <p:sldId id="323" r:id="rId22"/>
    <p:sldId id="328" r:id="rId23"/>
    <p:sldId id="312" r:id="rId24"/>
    <p:sldId id="329" r:id="rId25"/>
    <p:sldId id="330" r:id="rId26"/>
    <p:sldId id="324" r:id="rId27"/>
    <p:sldId id="275" r:id="rId28"/>
    <p:sldId id="280" r:id="rId29"/>
    <p:sldId id="300" r:id="rId30"/>
    <p:sldId id="309" r:id="rId31"/>
    <p:sldId id="361" r:id="rId32"/>
    <p:sldId id="302" r:id="rId33"/>
    <p:sldId id="311" r:id="rId34"/>
    <p:sldId id="278" r:id="rId35"/>
    <p:sldId id="285" r:id="rId36"/>
    <p:sldId id="322" r:id="rId37"/>
    <p:sldId id="317" r:id="rId38"/>
    <p:sldId id="282" r:id="rId39"/>
    <p:sldId id="327" r:id="rId40"/>
    <p:sldId id="333" r:id="rId41"/>
    <p:sldId id="360" r:id="rId42"/>
    <p:sldId id="270" r:id="rId43"/>
    <p:sldId id="264" r:id="rId44"/>
    <p:sldId id="336" r:id="rId45"/>
    <p:sldId id="358" r:id="rId46"/>
    <p:sldId id="286" r:id="rId47"/>
    <p:sldId id="269" r:id="rId48"/>
    <p:sldId id="347" r:id="rId49"/>
    <p:sldId id="283" r:id="rId50"/>
    <p:sldId id="276" r:id="rId51"/>
    <p:sldId id="305" r:id="rId52"/>
    <p:sldId id="337" r:id="rId53"/>
    <p:sldId id="289" r:id="rId54"/>
    <p:sldId id="277" r:id="rId55"/>
    <p:sldId id="362" r:id="rId56"/>
    <p:sldId id="279" r:id="rId57"/>
    <p:sldId id="273" r:id="rId58"/>
    <p:sldId id="293" r:id="rId59"/>
    <p:sldId id="267" r:id="rId60"/>
    <p:sldId id="292" r:id="rId61"/>
    <p:sldId id="294" r:id="rId62"/>
    <p:sldId id="290" r:id="rId63"/>
    <p:sldId id="281" r:id="rId64"/>
    <p:sldId id="301" r:id="rId65"/>
    <p:sldId id="304" r:id="rId66"/>
    <p:sldId id="341" r:id="rId67"/>
    <p:sldId id="354" r:id="rId68"/>
    <p:sldId id="344" r:id="rId69"/>
    <p:sldId id="306" r:id="rId70"/>
    <p:sldId id="303" r:id="rId71"/>
    <p:sldId id="307" r:id="rId72"/>
    <p:sldId id="318" r:id="rId73"/>
    <p:sldId id="325" r:id="rId74"/>
    <p:sldId id="326" r:id="rId75"/>
    <p:sldId id="308" r:id="rId76"/>
    <p:sldId id="315" r:id="rId77"/>
    <p:sldId id="319" r:id="rId78"/>
    <p:sldId id="335" r:id="rId79"/>
    <p:sldId id="331" r:id="rId80"/>
    <p:sldId id="296" r:id="rId81"/>
    <p:sldId id="363" r:id="rId82"/>
    <p:sldId id="266" r:id="rId83"/>
    <p:sldId id="268" r:id="rId84"/>
    <p:sldId id="297" r:id="rId85"/>
    <p:sldId id="298" r:id="rId86"/>
    <p:sldId id="320" r:id="rId87"/>
    <p:sldId id="334" r:id="rId88"/>
    <p:sldId id="313" r:id="rId89"/>
    <p:sldId id="271" r:id="rId90"/>
    <p:sldId id="367" r:id="rId91"/>
    <p:sldId id="299" r:id="rId92"/>
    <p:sldId id="274" r:id="rId93"/>
    <p:sldId id="287" r:id="rId94"/>
    <p:sldId id="314" r:id="rId95"/>
    <p:sldId id="310" r:id="rId96"/>
    <p:sldId id="349" r:id="rId97"/>
    <p:sldId id="365" r:id="rId9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560840" cy="316835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ИМИ ГОРДИТСЯ </a:t>
            </a:r>
            <a:br>
              <a:rPr lang="ru-RU" sz="7200" b="1" dirty="0" smtClean="0"/>
            </a:br>
            <a:r>
              <a:rPr lang="ru-RU" sz="7200" b="1" dirty="0" smtClean="0"/>
              <a:t>ИНСТИТУТ</a:t>
            </a:r>
            <a:r>
              <a:rPr lang="ru-RU" sz="4800" b="1" dirty="0" smtClean="0"/>
              <a:t> </a:t>
            </a:r>
            <a:br>
              <a:rPr lang="ru-RU" sz="48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 smtClean="0"/>
              <a:t>естественных и точных наук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5157192"/>
            <a:ext cx="4896544" cy="9904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2017-2018 учебный год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Павлов Александр,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ЕТ-234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2638499" cy="395774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764704"/>
            <a:ext cx="5256584" cy="4536504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сессии сданы на «хорошо» и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отлично»,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олимпиады по дисциплинам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«Сопротивление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механика»</a:t>
            </a:r>
          </a:p>
        </p:txBody>
      </p:sp>
    </p:spTree>
    <p:extLst>
      <p:ext uri="{BB962C8B-B14F-4D97-AF65-F5344CB8AC3E}">
        <p14:creationId xmlns:p14="http://schemas.microsoft.com/office/powerpoint/2010/main" val="341905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Осипов Артем,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ЕТ-131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908"/>
            <a:ext cx="3240360" cy="458670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548680"/>
            <a:ext cx="5328592" cy="5013176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StratLab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championship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русскому языку, химии и истории, 1 тур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олимпиаде "Прометей" по химии, 2 тур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тура Открытой международной студенческой Интернет-олимпиады по дисциплине "Русский язык"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на конкурсе Лучшей академической группы ИЕТН</a:t>
            </a:r>
          </a:p>
        </p:txBody>
      </p:sp>
    </p:spTree>
    <p:extLst>
      <p:ext uri="{BB962C8B-B14F-4D97-AF65-F5344CB8AC3E}">
        <p14:creationId xmlns:p14="http://schemas.microsoft.com/office/powerpoint/2010/main" val="368806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21088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Софьина Наталья,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ЕТ-124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506050" cy="33123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88640"/>
            <a:ext cx="5328592" cy="4609594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хорошо и отлично.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OF MULTIFACTOR REGRESSION OF THE SYNCHRONIZATION PERIOD FOR AN INDIVIDUAL PATTERN OF THE HUMAN BRAIN NEURAL NETWORK"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списка ВАК: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COMPUTATIONAL AND ENGINEERING MATHEMATICS ",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Номер: 1 Год: 2018 Страницы: 23-30.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маркетингового исследования восприятия имиджа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абитуриентами в рамках реализации мероприятий Дорожной карты "Проекта 5-100"</a:t>
            </a:r>
          </a:p>
        </p:txBody>
      </p:sp>
    </p:spTree>
    <p:extLst>
      <p:ext uri="{BB962C8B-B14F-4D97-AF65-F5344CB8AC3E}">
        <p14:creationId xmlns:p14="http://schemas.microsoft.com/office/powerpoint/2010/main" val="105439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Велисевич</a:t>
            </a:r>
            <a:r>
              <a:rPr lang="ru-RU" sz="2800" dirty="0" smtClean="0">
                <a:solidFill>
                  <a:schemeClr val="tx1"/>
                </a:solidFill>
              </a:rPr>
              <a:t> Евгений,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ЕТ-213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8533"/>
            <a:ext cx="3312368" cy="406760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476672"/>
            <a:ext cx="5328592" cy="5013176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подряд сданы на "хорошо" и "отлично"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командных соревнований по спортивному программированию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степени в VI открытой командной олимпиаде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191788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682752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Федосова Анастасия,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ЕТ-134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3657600" cy="42646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0"/>
            <a:ext cx="5472608" cy="6724563"/>
          </a:xfrm>
        </p:spPr>
        <p:txBody>
          <a:bodyPr>
            <a:noAutofit/>
          </a:bodyPr>
          <a:lstStyle/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утилизации отходов латуни и отработанных травильных растворов, обладатель патента №2623962.                                                        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поддержки научных проектов «Вперёд к открытиям», проводимого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программы 5-100                                                                                         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Ярмарки активистов «Активизация» при поддержке главного молодежного проекта Челябинской области «Академия лидерства».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номинант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экологической премии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Ecoworld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«Школа парламентаризма в Челябинске».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проекта «Экслибрис» в Челябинске и Златоусте. 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организатор I областного SMM-форума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СуперМеМ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получившего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грантовую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поддержку Министерства образования и науки Челябинской области.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конкурса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поддержки «Студенческая инициатива»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площадки «Академия экологическая»  на областном форуме «Академия лидерства-2018».</a:t>
            </a:r>
          </a:p>
        </p:txBody>
      </p:sp>
    </p:spTree>
    <p:extLst>
      <p:ext uri="{BB962C8B-B14F-4D97-AF65-F5344CB8AC3E}">
        <p14:creationId xmlns:p14="http://schemas.microsoft.com/office/powerpoint/2010/main" val="26554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93096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Ганиятова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Гульназ</a:t>
            </a:r>
            <a:r>
              <a:rPr lang="ru-RU" sz="3200" dirty="0" smtClean="0">
                <a:solidFill>
                  <a:schemeClr val="tx1"/>
                </a:solidFill>
              </a:rPr>
              <a:t>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ЕТ-133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724540" cy="279340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412776"/>
            <a:ext cx="4680520" cy="3600400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химии.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фестиваля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"Талант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ЮУрГУ-2017"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93096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Славная Алина,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ЕТ-132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096344" cy="30963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5544616" cy="3744416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«отлично» и «хорошо»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«Прометей»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55325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Бородина Ольга,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ЕТ-331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618125" cy="40547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203154"/>
            <a:ext cx="5328592" cy="6250182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этапа Турнира Трех Наук г. Воронеж в составе команды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спортокиады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армреслингу,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Турнира Естественных Наук г. Санкт Петербург в составе команды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«Уравнение Всего»,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международной интернет-олимпиады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чемпиана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Chempionship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Турнира Естественно Научных Дисциплин г. Минск в составе команды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«Модуль Юнга»,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Турнира Трех Наук Урал г. Тюмень в составе команды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072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Пыльнева</a:t>
            </a:r>
            <a:r>
              <a:rPr lang="ru-RU" sz="3200" dirty="0" smtClean="0">
                <a:solidFill>
                  <a:schemeClr val="tx1"/>
                </a:solidFill>
              </a:rPr>
              <a:t> Мария,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ЕТ-131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936"/>
            <a:ext cx="3024336" cy="40324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404664"/>
            <a:ext cx="5256584" cy="4104456"/>
          </a:xfrm>
        </p:spPr>
        <p:txBody>
          <a:bodyPr>
            <a:noAutofit/>
          </a:bodyPr>
          <a:lstStyle/>
          <a:p>
            <a:pPr lvl="1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отлично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международного Турнира естественных наук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всероссийского турнира трёх наук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Тюмень),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 конференции УРФУ «Проблемы теоретической и экспериментальной химии»</a:t>
            </a:r>
          </a:p>
        </p:txBody>
      </p:sp>
    </p:spTree>
    <p:extLst>
      <p:ext uri="{BB962C8B-B14F-4D97-AF65-F5344CB8AC3E}">
        <p14:creationId xmlns:p14="http://schemas.microsoft.com/office/powerpoint/2010/main" val="295633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Зарипова</a:t>
            </a:r>
            <a:r>
              <a:rPr lang="ru-RU" sz="3600" dirty="0" smtClean="0">
                <a:solidFill>
                  <a:schemeClr val="tx1"/>
                </a:solidFill>
              </a:rPr>
              <a:t> Лилия,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ЕТ-234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362981" cy="34597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836712"/>
            <a:ext cx="5256584" cy="4869160"/>
          </a:xfrm>
        </p:spPr>
        <p:txBody>
          <a:bodyPr>
            <a:noAutofit/>
          </a:bodyPr>
          <a:lstStyle/>
          <a:p>
            <a:pPr lvl="1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Интернет олимпиады по Экологии</a:t>
            </a:r>
          </a:p>
        </p:txBody>
      </p:sp>
    </p:spTree>
    <p:extLst>
      <p:ext uri="{BB962C8B-B14F-4D97-AF65-F5344CB8AC3E}">
        <p14:creationId xmlns:p14="http://schemas.microsoft.com/office/powerpoint/2010/main" val="27984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1"/>
            <a:ext cx="7920880" cy="115212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«Двигатели» науки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72816"/>
            <a:ext cx="4776192" cy="47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93096"/>
            <a:ext cx="4104456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Ядрышникова</a:t>
            </a:r>
            <a:r>
              <a:rPr lang="ru-RU" sz="2800" dirty="0" smtClean="0">
                <a:solidFill>
                  <a:schemeClr val="tx1"/>
                </a:solidFill>
              </a:rPr>
              <a:t> Антонина,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ЕТ-251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313396"/>
            <a:ext cx="3744417" cy="277364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340768"/>
            <a:ext cx="4824536" cy="4464496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подряд сданы на "отлично"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открытой командной олимпиады по математике 28 октября 2017 (второе место)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международного турнира естественных наук</a:t>
            </a:r>
          </a:p>
        </p:txBody>
      </p:sp>
    </p:spTree>
    <p:extLst>
      <p:ext uri="{BB962C8B-B14F-4D97-AF65-F5344CB8AC3E}">
        <p14:creationId xmlns:p14="http://schemas.microsoft.com/office/powerpoint/2010/main" val="1903501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Мальгинова</a:t>
            </a:r>
            <a:r>
              <a:rPr lang="ru-RU" sz="3200" dirty="0" smtClean="0">
                <a:solidFill>
                  <a:schemeClr val="tx1"/>
                </a:solidFill>
              </a:rPr>
              <a:t> Елена,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ЕТ-231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2736304" cy="407607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412776"/>
            <a:ext cx="5328592" cy="4609594"/>
          </a:xfrm>
        </p:spPr>
        <p:txBody>
          <a:bodyPr>
            <a:noAutofit/>
          </a:bodyPr>
          <a:lstStyle/>
          <a:p>
            <a:pPr lvl="1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сессии подряд сданы на "отлично"</a:t>
            </a:r>
          </a:p>
        </p:txBody>
      </p:sp>
    </p:spTree>
    <p:extLst>
      <p:ext uri="{BB962C8B-B14F-4D97-AF65-F5344CB8AC3E}">
        <p14:creationId xmlns:p14="http://schemas.microsoft.com/office/powerpoint/2010/main" val="138108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Квитченко</a:t>
            </a:r>
            <a:r>
              <a:rPr lang="ru-RU" sz="2800" dirty="0" smtClean="0">
                <a:solidFill>
                  <a:schemeClr val="tx1"/>
                </a:solidFill>
              </a:rPr>
              <a:t> Надежда,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ЕТ-312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1" y="404664"/>
            <a:ext cx="2826228" cy="425115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404664"/>
            <a:ext cx="5328592" cy="4581128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"отлично";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степени четвертьфинала чемпионата мира по программированию;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степени в открытых командных соревнованиях по спортивному программированию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степени в студенческой олимпиаде по информатике "Прометей".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80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42" y="5085184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Тибелиус</a:t>
            </a:r>
            <a:r>
              <a:rPr lang="ru-RU" sz="3600" dirty="0" smtClean="0">
                <a:solidFill>
                  <a:schemeClr val="tx1"/>
                </a:solidFill>
              </a:rPr>
              <a:t> Янина,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ЕТ-212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46649"/>
            <a:ext cx="3168352" cy="42605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-16250"/>
            <a:ext cx="5544616" cy="6337786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степени в VI открытой командной олимпиаде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квалификационного тура ACM ICPC 2017-2018, NEERC,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Subregional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открытых соревнований по спортивному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программированию,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чемпионата по программированию VK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командных соревнований по спортивному программированию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"Прометей" по математике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уровня ШМЛ «Думай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актива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72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Шумакова Юлия,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ЕТ-311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4" y="708214"/>
            <a:ext cx="3316479" cy="394492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980728"/>
            <a:ext cx="4824536" cy="4581128"/>
          </a:xfrm>
        </p:spPr>
        <p:txBody>
          <a:bodyPr>
            <a:noAutofit/>
          </a:bodyPr>
          <a:lstStyle/>
          <a:p>
            <a:pPr lvl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сессий подряд сданы на "отлично"</a:t>
            </a:r>
          </a:p>
        </p:txBody>
      </p:sp>
    </p:spTree>
    <p:extLst>
      <p:ext uri="{BB962C8B-B14F-4D97-AF65-F5344CB8AC3E}">
        <p14:creationId xmlns:p14="http://schemas.microsoft.com/office/powerpoint/2010/main" val="1296996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Дмитриева Анастасия,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ЕТ-234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870531" cy="45099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548680"/>
            <a:ext cx="5544616" cy="4581128"/>
          </a:xfrm>
        </p:spPr>
        <p:txBody>
          <a:bodyPr>
            <a:noAutofit/>
          </a:bodyPr>
          <a:lstStyle/>
          <a:p>
            <a:pPr lvl="1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сессии подряд сданы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</a:t>
            </a:r>
          </a:p>
          <a:p>
            <a:pPr lvl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трудорг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ЕТ-234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Открытой международной интернет-олимпиады по дисциплине "Экология"</a:t>
            </a:r>
          </a:p>
        </p:txBody>
      </p:sp>
    </p:spTree>
    <p:extLst>
      <p:ext uri="{BB962C8B-B14F-4D97-AF65-F5344CB8AC3E}">
        <p14:creationId xmlns:p14="http://schemas.microsoft.com/office/powerpoint/2010/main" val="254801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65313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Грачков</a:t>
            </a:r>
            <a:r>
              <a:rPr lang="ru-RU" sz="3600" dirty="0" smtClean="0">
                <a:solidFill>
                  <a:schemeClr val="tx1"/>
                </a:solidFill>
              </a:rPr>
              <a:t> Алексей,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ЕТ-251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2966665" cy="395555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692696"/>
            <a:ext cx="5328592" cy="4609594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     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открытой командной олимпиады по математике 28 октября 2017 (второе место)</a:t>
            </a:r>
          </a:p>
        </p:txBody>
      </p:sp>
    </p:spTree>
    <p:extLst>
      <p:ext uri="{BB962C8B-B14F-4D97-AF65-F5344CB8AC3E}">
        <p14:creationId xmlns:p14="http://schemas.microsoft.com/office/powerpoint/2010/main" val="4226375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4104456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Бетлени</a:t>
            </a:r>
            <a:r>
              <a:rPr lang="ru-RU" sz="3600" dirty="0" smtClean="0">
                <a:solidFill>
                  <a:schemeClr val="tx1"/>
                </a:solidFill>
              </a:rPr>
              <a:t> Павел,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ЕТ-251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001206" cy="40016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836712"/>
            <a:ext cx="4824536" cy="4464496"/>
          </a:xfrm>
        </p:spPr>
        <p:txBody>
          <a:bodyPr>
            <a:noAutofit/>
          </a:bodyPr>
          <a:lstStyle/>
          <a:p>
            <a:pPr lvl="1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подряд сданы на "отлично"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международного турнира естественных наук. </a:t>
            </a:r>
          </a:p>
        </p:txBody>
      </p:sp>
    </p:spTree>
    <p:extLst>
      <p:ext uri="{BB962C8B-B14F-4D97-AF65-F5344CB8AC3E}">
        <p14:creationId xmlns:p14="http://schemas.microsoft.com/office/powerpoint/2010/main" val="3254523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1128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Анциферов Алексей,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ЕТ-215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337603" cy="32383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332656"/>
            <a:ext cx="5400600" cy="5256584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«Отлично»,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волейболу в составе команды ИЕТН среди мужских команд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суперфинала Открытой Международной Интернет-Олимпиады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Международной олимпиады по математике в республике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(1 и 2 этап)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(1 и 2 этап) по информатике</a:t>
            </a:r>
          </a:p>
        </p:txBody>
      </p:sp>
    </p:spTree>
    <p:extLst>
      <p:ext uri="{BB962C8B-B14F-4D97-AF65-F5344CB8AC3E}">
        <p14:creationId xmlns:p14="http://schemas.microsoft.com/office/powerpoint/2010/main" val="3729567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Стариков Ярослав,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ЕТ-210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188420" cy="425122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620688"/>
            <a:ext cx="5328592" cy="4120097"/>
          </a:xfrm>
        </p:spPr>
        <p:txBody>
          <a:bodyPr>
            <a:noAutofit/>
          </a:bodyPr>
          <a:lstStyle/>
          <a:p>
            <a:pPr lvl="1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«отлично»,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уратор ЕТ-110,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интернет олимпиады по теоретической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механике,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"Молодой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9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Пономарев Виктор,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ЕТ-311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788676" cy="32391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620688"/>
            <a:ext cx="5112568" cy="5112568"/>
          </a:xfrm>
        </p:spPr>
        <p:txBody>
          <a:bodyPr>
            <a:noAutofit/>
          </a:bodyPr>
          <a:lstStyle/>
          <a:p>
            <a:pPr lvl="1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сессий сдано на «отлично»;</a:t>
            </a:r>
          </a:p>
          <a:p>
            <a:pPr lvl="1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степени в теоретическом конкурсе на XIV Международной олимпиаде по теоретической механике(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г.Гомель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Респ.Беларусь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;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ризер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командной олимпиады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математике;</a:t>
            </a:r>
          </a:p>
          <a:p>
            <a:pPr lvl="1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шахматам в Спартакиаде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команды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ИЕТН.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91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Кулушев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Д</a:t>
            </a:r>
            <a:r>
              <a:rPr lang="ru-RU" sz="3200" dirty="0" smtClean="0">
                <a:solidFill>
                  <a:schemeClr val="tx1"/>
                </a:solidFill>
              </a:rPr>
              <a:t>енис,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ЕТ-153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091609" cy="43239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040560" cy="4680520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химии(1 и 2 этапы)</a:t>
            </a:r>
          </a:p>
        </p:txBody>
      </p:sp>
    </p:spTree>
    <p:extLst>
      <p:ext uri="{BB962C8B-B14F-4D97-AF65-F5344CB8AC3E}">
        <p14:creationId xmlns:p14="http://schemas.microsoft.com/office/powerpoint/2010/main" val="1234189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1"/>
            <a:ext cx="6912768" cy="115212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Спортсмены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0848"/>
            <a:ext cx="4632176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5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Снимщиков</a:t>
            </a:r>
            <a:r>
              <a:rPr lang="ru-RU" sz="2800" dirty="0" smtClean="0">
                <a:solidFill>
                  <a:schemeClr val="tx1"/>
                </a:solidFill>
              </a:rPr>
              <a:t> Всеволод,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ЕТ-210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301463" cy="410733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908720"/>
            <a:ext cx="5328592" cy="4120097"/>
          </a:xfrm>
        </p:spPr>
        <p:txBody>
          <a:bodyPr>
            <a:noAutofit/>
          </a:bodyPr>
          <a:lstStyle/>
          <a:p>
            <a:pPr lvl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"отлично"; 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сборной ИЕТН в рамках зимнего первенства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легкой атлетике; 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сборной ИЕТН в рамках чемпионата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лыжным гонкам;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Ишевский</a:t>
            </a:r>
            <a:r>
              <a:rPr lang="ru-RU" sz="3200" dirty="0" smtClean="0">
                <a:solidFill>
                  <a:schemeClr val="tx1"/>
                </a:solidFill>
              </a:rPr>
              <a:t> Евгений,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ЕТ-210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056438" cy="381942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1628800"/>
            <a:ext cx="5544616" cy="4105538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волейболу в составе команды ИЕТН среди мужских команд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0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3312368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Кащеев</a:t>
            </a:r>
            <a:r>
              <a:rPr lang="ru-RU" sz="2800" dirty="0" smtClean="0">
                <a:solidFill>
                  <a:schemeClr val="tx1"/>
                </a:solidFill>
              </a:rPr>
              <a:t> Станислав,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ЕТ-312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296189" cy="439491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88640"/>
            <a:ext cx="5544616" cy="6480720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ИЕТН по спортивному направлению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спортивному ориентированию в составе команды 6го общежития  в рамках спартакиады Студгородка 2017-2018гг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гиревому спорту на Первенстве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2017-2018гг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баскетболу в составе команды 6го общежития в рамках "Ночной лиги Студгородка" 2017-2018гг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лёгкой атлетике(1000 м) в рамках Чемпионата студгородка по лёгкой атлетике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баскетболу в составе команды ИЕТН  среди мужских команд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команды ИЕТН в конкурсе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77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Нуржанов </a:t>
            </a:r>
            <a:r>
              <a:rPr lang="ru-RU" sz="3200" dirty="0" err="1" smtClean="0">
                <a:solidFill>
                  <a:schemeClr val="tx1"/>
                </a:solidFill>
              </a:rPr>
              <a:t>Валихан</a:t>
            </a:r>
            <a:r>
              <a:rPr lang="ru-RU" sz="3200" dirty="0" smtClean="0">
                <a:solidFill>
                  <a:schemeClr val="tx1"/>
                </a:solidFill>
              </a:rPr>
              <a:t>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ЕТ-143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952328" cy="44976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16632"/>
            <a:ext cx="5112568" cy="5688632"/>
          </a:xfrm>
        </p:spPr>
        <p:txBody>
          <a:bodyPr>
            <a:noAutofit/>
          </a:bodyPr>
          <a:lstStyle/>
          <a:p>
            <a:pPr lvl="1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"отлично"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чемпионате Челябинской области по быстрым шахматам среди мужчин 2018 года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соревнованиях по шахматам среди мужчин в зачет Универсиады образовательных организаций высшего образования Челябинской области 2017-2018 учебного года</a:t>
            </a:r>
          </a:p>
          <a:p>
            <a:pPr lvl="1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соревнованиях по шахматам в зачет Универсиады образовательных организаций высшего образования Челябинской области 2017-2018 учебного года в составе команды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21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Алякин</a:t>
            </a:r>
            <a:r>
              <a:rPr lang="ru-RU" sz="3600" dirty="0" smtClean="0">
                <a:solidFill>
                  <a:schemeClr val="tx1"/>
                </a:solidFill>
              </a:rPr>
              <a:t> Артем,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ЕТ-251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002"/>
            <a:ext cx="3240360" cy="416617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476672"/>
            <a:ext cx="5328592" cy="4609594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      </a:t>
            </a:r>
          </a:p>
          <a:p>
            <a:pPr lvl="1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трудорг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ЕТ-251</a:t>
            </a:r>
          </a:p>
          <a:p>
            <a:pPr lvl="1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спорторг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ЕТ-251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открытой командной олимпиады по математике 28 октября 2017 (второе место)</a:t>
            </a:r>
          </a:p>
        </p:txBody>
      </p:sp>
    </p:spTree>
    <p:extLst>
      <p:ext uri="{BB962C8B-B14F-4D97-AF65-F5344CB8AC3E}">
        <p14:creationId xmlns:p14="http://schemas.microsoft.com/office/powerpoint/2010/main" val="2840328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Кащеева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А</a:t>
            </a:r>
            <a:r>
              <a:rPr lang="ru-RU" sz="2800" dirty="0" smtClean="0">
                <a:solidFill>
                  <a:schemeClr val="tx1"/>
                </a:solidFill>
              </a:rPr>
              <a:t>лександра,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ЕТ-111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096344" cy="41284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476672"/>
            <a:ext cx="5544616" cy="4609594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"Отлично";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математике, русскому языку;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баскетболу в составе команды ИЕТН среди женских команд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волейболу в составе команды ИЕТН среди женских команд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VI открытой олимпиаде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математике;</a:t>
            </a:r>
          </a:p>
        </p:txBody>
      </p:sp>
    </p:spTree>
    <p:extLst>
      <p:ext uri="{BB962C8B-B14F-4D97-AF65-F5344CB8AC3E}">
        <p14:creationId xmlns:p14="http://schemas.microsoft.com/office/powerpoint/2010/main" val="449912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Барнич</a:t>
            </a:r>
            <a:r>
              <a:rPr lang="ru-RU" sz="3600" dirty="0" smtClean="0">
                <a:solidFill>
                  <a:schemeClr val="tx1"/>
                </a:solidFill>
              </a:rPr>
              <a:t> Никита,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ЕТ-253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095989" cy="32403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836712"/>
            <a:ext cx="5400600" cy="4536504"/>
          </a:xfrm>
        </p:spPr>
        <p:txBody>
          <a:bodyPr>
            <a:noAutofit/>
          </a:bodyPr>
          <a:lstStyle/>
          <a:p>
            <a:pPr lvl="1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подряд сданы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«отлично»,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волейболу в составе команды ИЕТН среди мужских команд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30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Абрамова Анжелика,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ЕТ-351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443970" cy="425115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16632"/>
            <a:ext cx="5472608" cy="6741368"/>
          </a:xfrm>
        </p:spPr>
        <p:txBody>
          <a:bodyPr>
            <a:noAutofit/>
          </a:bodyPr>
          <a:lstStyle/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волейболу ночной лиги АССК среди смешанных команд между общежитиями;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легкой атлетике ночной лиги АССК среди общежитий в общекомандном зачете;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легкой атлетике ночной лиги АССК среди общежитий в личном забеге 1000 м;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бадминтону ночной лиги АССК среди общежитий; 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легкой атлетике среди факультетов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общекомандном зачете;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баскетболу среди женских команд между факультетами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волейболу среди женских команд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этапа;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волейболу среди женских команд между факультетами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"Тотального диктанта 2018" на площадке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визитки конкурса "Мисс студгородок 2018";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сборной команды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черлидингу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986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Шишкина Елизавета,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ЕТ-133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480"/>
            <a:ext cx="3312368" cy="44182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476672"/>
            <a:ext cx="5328592" cy="4392488"/>
          </a:xfrm>
        </p:spPr>
        <p:txBody>
          <a:bodyPr>
            <a:noAutofit/>
          </a:bodyPr>
          <a:lstStyle/>
          <a:p>
            <a:pPr lvl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тура олимпиады "Прометей" по химии;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тура олимпиады "Прометей" по химии;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тура олимпиады "Прометей" по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307291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Незаметдинов</a:t>
            </a:r>
            <a:r>
              <a:rPr lang="ru-RU" sz="2800" dirty="0" smtClean="0">
                <a:solidFill>
                  <a:schemeClr val="tx1"/>
                </a:solidFill>
              </a:rPr>
              <a:t> Данил,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ЕТ-133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37594"/>
            <a:ext cx="3168352" cy="345178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196752"/>
            <a:ext cx="5328592" cy="3672408"/>
          </a:xfrm>
        </p:spPr>
        <p:txBody>
          <a:bodyPr>
            <a:noAutofit/>
          </a:bodyPr>
          <a:lstStyle/>
          <a:p>
            <a:pPr lvl="1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«отлично»,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волейболу в составе команды ИЕТН в первенстве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24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1"/>
            <a:ext cx="8280920" cy="11521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Активисты ИЕТН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4488160" cy="448816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97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361074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Сафин Александр,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ЕТ-153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240360" cy="486053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260648"/>
            <a:ext cx="5328592" cy="6048673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форума "За честные закупки"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ИЕТН 2018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студсовета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ИЕТН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Эксилибрис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(1 этап) по химии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ТОП-100" первого этапа ШМЛ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команды группы ЕТ-153 победил в  конкурсе лучшей академической группы на уровне факультета и института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ВУЗа группа была номинирована, как самая талантливая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393986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682752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Унжакова</a:t>
            </a:r>
            <a:r>
              <a:rPr lang="ru-RU" sz="3200" dirty="0" smtClean="0">
                <a:solidFill>
                  <a:schemeClr val="tx1"/>
                </a:solidFill>
              </a:rPr>
              <a:t> Алена,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ЕТ-334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657600" cy="3657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16632"/>
            <a:ext cx="4680520" cy="61926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ЕТ-134;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совета ИЕТН;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форума межрегионального сотрудничества России и Казахстана;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проекта "Команда74"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химика, посвящения в студенты, КЛГ, Мисс и мистер ИЕТН, веревочного курса, ША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школы студенческого самоуправления "Лидер XXI века"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 SMM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команды ИЕТН в конкурсе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лицах«.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58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Егоров Никита,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ЕТ-232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476526" cy="347652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0"/>
            <a:ext cx="5328592" cy="6858000"/>
          </a:xfrm>
        </p:spPr>
        <p:txBody>
          <a:bodyPr>
            <a:noAutofit/>
          </a:bodyPr>
          <a:lstStyle/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ЕТ-132;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студ.совета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ИЕТН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Соавтор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публикации: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Биоконцентрация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тяжелых металлов в водных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макрофитах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 Южно-Уральского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химика, дня физика, посвящения в студенты, веревочного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 Школы Актива ИЕТН,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'Вальс победы'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игры : Что? Где? Когда? 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форума 'Экслибрис'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и областного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(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лучших участников) 'Экслибрис'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"Лидер студенческого самоуправления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- 2018"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и участие в новогоднем поздравлении 'Новый год 2018 ИЕТН', 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видеосъемке 'Танец кураторов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30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Разыграева Вера,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ЕТ-251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736304" cy="48031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0"/>
            <a:ext cx="5256584" cy="5904656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групп ЕТ-151, ЕТ-153 </a:t>
            </a:r>
          </a:p>
          <a:p>
            <a:pPr lvl="1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ЕТ-251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по физическому факультету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студенческого совета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ИЕТН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Верёвочного курса ИЕТН, Посвящения ИЕТН, дня физика, дня числа Пи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в составе команды ИЕТН конкурса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лицах"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съёмок мотивационного видео "ИЕТН(ВИЧ,СПИД)"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конкурса "Лидер студенческого самоуправления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- 2018"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команды ИЕТН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видеосъёмке "Танец кураторов"</a:t>
            </a:r>
          </a:p>
        </p:txBody>
      </p:sp>
    </p:spTree>
    <p:extLst>
      <p:ext uri="{BB962C8B-B14F-4D97-AF65-F5344CB8AC3E}">
        <p14:creationId xmlns:p14="http://schemas.microsoft.com/office/powerpoint/2010/main" val="302224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Луценко </a:t>
            </a:r>
            <a:r>
              <a:rPr lang="ru-RU" sz="2800" dirty="0">
                <a:solidFill>
                  <a:schemeClr val="tx1"/>
                </a:solidFill>
              </a:rPr>
              <a:t>А</a:t>
            </a:r>
            <a:r>
              <a:rPr lang="ru-RU" sz="2800" dirty="0" smtClean="0">
                <a:solidFill>
                  <a:schemeClr val="tx1"/>
                </a:solidFill>
              </a:rPr>
              <a:t>лександр,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ЕТ-131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20688"/>
            <a:ext cx="3189729" cy="425147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16632"/>
            <a:ext cx="5472608" cy="6552728"/>
          </a:xfrm>
        </p:spPr>
        <p:txBody>
          <a:bodyPr>
            <a:noAutofit/>
          </a:bodyPr>
          <a:lstStyle/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</a:t>
            </a:r>
          </a:p>
          <a:p>
            <a:pPr lvl="1"/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трудорг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ЕТ-131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Совета ИЕТН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тура Открытой международной студенческой Интернет-олимпиады по дисциплине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язык», олимпиады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"Прометей" по русскому языку и химии, 1 тур, StratLab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championship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базового уровня Школы Молодого Лидера, Школы Актива ИЕТН, деловой игры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 власть»,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 Молодой Гвардии Единой России по Центральному району, 4-х туров интеллектуальной игры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Где? Когда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химии, 2 тур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мероприятия,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внутреннего распорядка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КВН и фестиваля Кубка Молодых Команд ( команда "Благополучие")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президента РФ 2018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Е.В.Шарлай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студенческого совета ИЕТН в конкурсе "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лицах"    </a:t>
            </a:r>
          </a:p>
        </p:txBody>
      </p:sp>
    </p:spTree>
    <p:extLst>
      <p:ext uri="{BB962C8B-B14F-4D97-AF65-F5344CB8AC3E}">
        <p14:creationId xmlns:p14="http://schemas.microsoft.com/office/powerpoint/2010/main" val="3834800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361074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Тополюк</a:t>
            </a:r>
            <a:r>
              <a:rPr lang="ru-RU" sz="2800" dirty="0" smtClean="0">
                <a:solidFill>
                  <a:schemeClr val="tx1"/>
                </a:solidFill>
              </a:rPr>
              <a:t> Александра,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ЕТ-233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356"/>
            <a:ext cx="3384376" cy="50765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332657"/>
            <a:ext cx="5328592" cy="5112568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ЕТ-133;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"Вальс победы"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институтских мероприятий: день химика, посвящения в студенты, КЛГ, Мисс и мистер ИЕТН, веревочного курса.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ИЕТН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Что?Где?Когда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"Письмо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будущее"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университета КЛГ </a:t>
            </a:r>
          </a:p>
        </p:txBody>
      </p:sp>
    </p:spTree>
    <p:extLst>
      <p:ext uri="{BB962C8B-B14F-4D97-AF65-F5344CB8AC3E}">
        <p14:creationId xmlns:p14="http://schemas.microsoft.com/office/powerpoint/2010/main" val="2758408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Мотовилов Максим,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ЕТ-211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8912"/>
            <a:ext cx="3439381" cy="24781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0"/>
            <a:ext cx="5472608" cy="6741368"/>
          </a:xfrm>
        </p:spPr>
        <p:txBody>
          <a:bodyPr>
            <a:noAutofit/>
          </a:bodyPr>
          <a:lstStyle/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"отлично";  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совета ИЕТН; 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проекта "Команда74"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лицах" номинация "Лучший студент 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команды ИЕТН в конкурсе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лицах"; 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"Звезда"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посвящения в студенты ИЕТН, КЛГ, Мисс и мистер ИЕТН, Веревочного курса, ЧГК"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форума "Академия Лидерства" 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форума "УТРО-2018"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образовательного проекта форума "Экслибрис"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 форума для SMM-специалистов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проекта (платформы) по подготовке молодежи ЧО 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конкурсам "Проектный Лекторий 2.0"</a:t>
            </a:r>
          </a:p>
        </p:txBody>
      </p:sp>
    </p:spTree>
    <p:extLst>
      <p:ext uri="{BB962C8B-B14F-4D97-AF65-F5344CB8AC3E}">
        <p14:creationId xmlns:p14="http://schemas.microsoft.com/office/powerpoint/2010/main" val="3420504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Фомина Екатерина,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ЕТ-213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096344" cy="46380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188640"/>
            <a:ext cx="5616624" cy="6408712"/>
          </a:xfrm>
        </p:spPr>
        <p:txBody>
          <a:bodyPr>
            <a:noAutofit/>
          </a:bodyPr>
          <a:lstStyle/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студсовета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ММиКТ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ЕТ-213,</a:t>
            </a: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уратор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ЕТ-113,</a:t>
            </a: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куратор,</a:t>
            </a: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изайнер ИЕТН, системы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кураторства, афиш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раздаточных материалов, графического оформления групп,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системы студенческого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кураторства,</a:t>
            </a: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видеосъемке: новогоднее поздравление студентов ИЕТН, борьба со СПИДом, танец кураторов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ИЕТН,</a:t>
            </a: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учший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куратор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факультета,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студенческого совета ИЕТН в конкурсе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лицах»,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 ИЕТН,</a:t>
            </a: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битвы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студ.объединений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институтских мероприятий: посвящение в студенты, Новый год, конкурс лучшей академической группы,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ЧГК,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университетского мероприятия "Конкурс лучшей академической группы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55876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Басманов</a:t>
            </a:r>
            <a:r>
              <a:rPr lang="ru-RU" sz="3200" dirty="0" smtClean="0">
                <a:solidFill>
                  <a:schemeClr val="tx1"/>
                </a:solidFill>
              </a:rPr>
              <a:t> Алексей,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ЕТ-312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026588" cy="40354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620688"/>
            <a:ext cx="5256584" cy="5040560"/>
          </a:xfrm>
        </p:spPr>
        <p:txBody>
          <a:bodyPr>
            <a:noAutofit/>
          </a:bodyPr>
          <a:lstStyle/>
          <a:p>
            <a:pPr lvl="1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сессий подряд сданы на "Отлично"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ЕТ-312,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степени суперфинала открытой интернет олимпиады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степени четвертьфинала чемпионата мира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программированию,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третей степени IX Открытой олимпиады Белорусско-Российского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17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4104456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Кичеев</a:t>
            </a:r>
            <a:r>
              <a:rPr lang="ru-RU" sz="3600" dirty="0" smtClean="0">
                <a:solidFill>
                  <a:schemeClr val="tx1"/>
                </a:solidFill>
              </a:rPr>
              <a:t> Дмитрий,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ЕТ-312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312368" cy="49685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476672"/>
            <a:ext cx="4824536" cy="4464496"/>
          </a:xfrm>
        </p:spPr>
        <p:txBody>
          <a:bodyPr>
            <a:noAutofit/>
          </a:bodyPr>
          <a:lstStyle/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"отлично"; 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ЕТ-113;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совета ИЕТН; 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посвящения в студенты, КЛГ, Мисс и мистер ИЕТН, веревочного курса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команды ИЕТН в конкурсе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лицах"; </a:t>
            </a:r>
          </a:p>
        </p:txBody>
      </p:sp>
    </p:spTree>
    <p:extLst>
      <p:ext uri="{BB962C8B-B14F-4D97-AF65-F5344CB8AC3E}">
        <p14:creationId xmlns:p14="http://schemas.microsoft.com/office/powerpoint/2010/main" val="1399686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Дорофеева Анастасия,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ЕТ-133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168352" cy="47525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0"/>
            <a:ext cx="5328592" cy="6524667"/>
          </a:xfrm>
        </p:spPr>
        <p:txBody>
          <a:bodyPr>
            <a:noAutofit/>
          </a:bodyPr>
          <a:lstStyle/>
          <a:p>
            <a:pPr lvl="1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ШМЛ,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студенческого совета ИЕТН,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группы ЕТ 133 ,стали лучшей академической группой хим.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Факультета, 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 XIV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 межрегионального сотрудничества России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Казахстана, «Ярмарки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объединений», XI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танцев студенческих отрядов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аблюдатель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Президента РФ 2018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 "Экслибрис"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( 1 этап ) по химии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удья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по спортивному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"Вальс Победы 2018" и волонтер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«Бессмертного полка»,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Вице-мисс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ИЕТН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лицах"</a:t>
            </a:r>
          </a:p>
        </p:txBody>
      </p:sp>
    </p:spTree>
    <p:extLst>
      <p:ext uri="{BB962C8B-B14F-4D97-AF65-F5344CB8AC3E}">
        <p14:creationId xmlns:p14="http://schemas.microsoft.com/office/powerpoint/2010/main" val="1242544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Власов Никита,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ЕТ-232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1350"/>
            <a:ext cx="3476526" cy="231134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332656"/>
            <a:ext cx="5328592" cy="6858000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"хорошо" и "отлично"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Соавтор научной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публикации: Биоразнообразие сорняков в Государственном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Ильменском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заповеднике.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Соавтор научной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публикации: Распространение стрекоз в Южно-Уральских озерах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игры : Что? Где? Когда?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и участие в новогоднем поздравлении 'Новый год 2018 ИЕТН',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видеосъемке 'Танец кураторов'.</a:t>
            </a:r>
          </a:p>
          <a:p>
            <a:pPr marL="228600" lvl="1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5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" y="465313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Вычужанина Елизавета,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ЕТ-131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530597" cy="38908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0"/>
            <a:ext cx="5328592" cy="6669360"/>
          </a:xfrm>
        </p:spPr>
        <p:txBody>
          <a:bodyPr>
            <a:noAutofit/>
          </a:bodyPr>
          <a:lstStyle/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рошла в полуфиналист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лицах"    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по научной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ИЕТН,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 власть», «Мистер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мисс ИЕТН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2018»,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команды ИЕТН в конкурсе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лицах»,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соревнованиях по бадминтону среди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университетов,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личном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первентсве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профессионалов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бадминтону,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проекта "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Экслибрис«, чемпионата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"Кубок Урала" по управленческой борьбе в двух категориях, ШМЛ базового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(вошла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топ-100), 2 уровня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форума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Breakpoint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«Стройка 2.0»,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StratLab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 championship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активист клуба управленческих технологий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Ufights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встрече с Титовым</a:t>
            </a:r>
          </a:p>
          <a:p>
            <a:pPr lvl="1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Ufights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спорторг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lvl="1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70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3312368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Федорова Елена,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ЕТ-131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326"/>
            <a:ext cx="3240360" cy="486729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16632"/>
            <a:ext cx="5472608" cy="6480720"/>
          </a:xfrm>
        </p:spPr>
        <p:txBody>
          <a:bodyPr>
            <a:noAutofit/>
          </a:bodyPr>
          <a:lstStyle/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</a:t>
            </a:r>
          </a:p>
          <a:p>
            <a:pPr lvl="1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ЕТ-131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 2 туров Открытой международной студенческой Интернет-олимпиады по дисциплине "Русский язык"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(1 и 2 тур) по русскому языку и химии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StratLab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championship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Школы Молодого Лидера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Актива ИЕТН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студ. совета ИЕТН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мероприятия,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внутреннего распорядка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КВН и фестиваля Кубка Молодых Команд ( команда "Благополучие")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президента РФ 2018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Медиа-Центра Объединенного Совета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4254011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1"/>
            <a:ext cx="8208912" cy="11521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Всё успевающие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29341"/>
            <a:ext cx="4776192" cy="47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3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" y="5085184"/>
            <a:ext cx="3312368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Ташбаева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Шабнам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ЕТ-153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831173" cy="4467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4469"/>
            <a:ext cx="6408712" cy="6480720"/>
          </a:xfrm>
        </p:spPr>
        <p:txBody>
          <a:bodyPr>
            <a:noAutofit/>
          </a:bodyPr>
          <a:lstStyle/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"хорошо" и "отлично"</a:t>
            </a:r>
          </a:p>
          <a:p>
            <a:pPr lvl="1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ЕТ-153,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студенческого совета ИЕТН,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 конкурсе "Таланты Юургу-2017"(выступила с номером "Разборка-сборка АКА-74")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команды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ЕТ-153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Лучшей академической группы ЮУрГУ-2018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Талантливые"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(1 этап)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химии, соревнований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"кубок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первокурсника«, базового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ШМЛ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"ТОП-100" первого этапа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второго уровня ШМЛ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флэш-моба посвященному открытию проекта "Танцы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проекта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"Вальс победы"-2018, Областного молодёжного проекта школы ведущих «Твой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"Стройка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2.0«,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торжественном приеме губернатора Челябинской области в Правительстве Челябинской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мероприятии "Ярмарка студенческих объединений«, "Битва полов" 2018 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Победительница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фотосессии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"Фотошколы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президента России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обаяние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ИЕТН-2018,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конкурсе за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видеоролик команды «Кружочек»,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Победительница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 быстрое и красивое фото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на занятия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86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01008"/>
            <a:ext cx="4104456" cy="136815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Спиридонова Мария,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ЕТ-131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783328" cy="25212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404664"/>
            <a:ext cx="5112568" cy="4536504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проекта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«Прометей»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работой под руководством О.К.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Шарутиной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StratLab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championship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турнира трех наук</a:t>
            </a:r>
          </a:p>
        </p:txBody>
      </p:sp>
    </p:spTree>
    <p:extLst>
      <p:ext uri="{BB962C8B-B14F-4D97-AF65-F5344CB8AC3E}">
        <p14:creationId xmlns:p14="http://schemas.microsoft.com/office/powerpoint/2010/main" val="844847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Мироненко Алена,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ЕТ-111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565509" cy="439491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203154"/>
            <a:ext cx="5328592" cy="6394198"/>
          </a:xfrm>
        </p:spPr>
        <p:txBody>
          <a:bodyPr>
            <a:noAutofit/>
          </a:bodyPr>
          <a:lstStyle/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олонтёр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антикоррупционного форума;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олонтёр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ЦСА (Центра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Социальнокультурной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Ассоциации);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олонтёр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премии "Андрюша-2018";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олонтёр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мероприятии "Тотальный диктант";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олонтёр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мероприятии по сдаче ГТО иностранными студентами;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по баскетболу между общежитиями;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по баскетболу между общежитиями;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АССК по волейболу;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АССК по баскетболу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(1 место);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АССК по баскетболу региональный этап (2 место);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между факультетов по волейболу (3 место);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между факультетов по баскетболу (2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мсето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по легкой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аттлетикой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общежитиями в забеге на 1000м.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место); 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студенческого совета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3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361074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Крюгер</a:t>
            </a:r>
            <a:r>
              <a:rPr lang="ru-RU" sz="3200" dirty="0" smtClean="0">
                <a:solidFill>
                  <a:schemeClr val="tx1"/>
                </a:solidFill>
              </a:rPr>
              <a:t> Анастасия,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ЕТ-211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487941" cy="48992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476672"/>
            <a:ext cx="5256584" cy="4968553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«отлично»,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сборной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джаз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городском этапе Весны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студии танца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на городском этапе Весны студенческой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акции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"Письмо в будущее"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празднования 10-летия Химического факультета ИЕТН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олимпиады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программированию </a:t>
            </a:r>
          </a:p>
        </p:txBody>
      </p:sp>
    </p:spTree>
    <p:extLst>
      <p:ext uri="{BB962C8B-B14F-4D97-AF65-F5344CB8AC3E}">
        <p14:creationId xmlns:p14="http://schemas.microsoft.com/office/powerpoint/2010/main" val="424309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Новицкая Дарья,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ЕТ-234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533015" cy="264976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700808"/>
            <a:ext cx="5256584" cy="3816424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сессии сданы на «хорошо» и «отлично»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тура Интернет Олимпиады по дисциплине «экология»</a:t>
            </a:r>
          </a:p>
        </p:txBody>
      </p:sp>
    </p:spTree>
    <p:extLst>
      <p:ext uri="{BB962C8B-B14F-4D97-AF65-F5344CB8AC3E}">
        <p14:creationId xmlns:p14="http://schemas.microsoft.com/office/powerpoint/2010/main" val="10686071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Батин</a:t>
            </a:r>
            <a:r>
              <a:rPr lang="ru-RU" sz="3600" dirty="0" smtClean="0">
                <a:solidFill>
                  <a:schemeClr val="tx1"/>
                </a:solidFill>
              </a:rPr>
              <a:t> Виталий,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ЕТ-110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084"/>
            <a:ext cx="2952328" cy="44284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548680"/>
            <a:ext cx="5328592" cy="5530102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"Бег с системным блоком" в "Чемпионате-100"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школы актива ИЕТН,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Школы Звукооператоров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Ди-Джеинга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3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Еремеева</a:t>
            </a:r>
            <a:r>
              <a:rPr lang="ru-RU" sz="3200" dirty="0" smtClean="0">
                <a:solidFill>
                  <a:schemeClr val="tx1"/>
                </a:solidFill>
              </a:rPr>
              <a:t> Елизавета,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ЕТ-111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198"/>
            <a:ext cx="2952328" cy="444237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404664"/>
            <a:ext cx="5328592" cy="4593998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математике, русскому языку;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команды группы ЕТ-111 конкурса лучшей академической группы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института;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Открытой международной студенческой Интернет-олимпиады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90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Ульянова Дарья,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ЕТ-215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547085" cy="41788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332656"/>
            <a:ext cx="5328592" cy="5170062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</a:t>
            </a:r>
          </a:p>
          <a:p>
            <a:pPr lvl="1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рудорг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ЕТ-111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МИРА ПО ПРОГРАММИРОВАНИЮ ACM ICPC 2017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видеосъемках: Танец кураторов ИЕТН, Новогоднее поздравление ИЕТН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Танцы-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проведении веревочного курса, Посвящения в студенты ИЕТН, ЧГК, конкурса Лучшей Академической группы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фестиваля танцев студенческих отрядов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"Зажигай!"</a:t>
            </a:r>
          </a:p>
        </p:txBody>
      </p:sp>
    </p:spTree>
    <p:extLst>
      <p:ext uri="{BB962C8B-B14F-4D97-AF65-F5344CB8AC3E}">
        <p14:creationId xmlns:p14="http://schemas.microsoft.com/office/powerpoint/2010/main" val="3779369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Алибекова</a:t>
            </a:r>
            <a:r>
              <a:rPr lang="ru-RU" sz="3200" dirty="0" smtClean="0">
                <a:solidFill>
                  <a:schemeClr val="tx1"/>
                </a:solidFill>
              </a:rPr>
              <a:t> Диана,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ЕТ-233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318234" cy="432291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88640"/>
            <a:ext cx="5544616" cy="6408712"/>
          </a:xfrm>
        </p:spPr>
        <p:txBody>
          <a:bodyPr>
            <a:noAutofit/>
          </a:bodyPr>
          <a:lstStyle/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ЕТ-134,                            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тажер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Школы молодого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лидера,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Посвящения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студенты ИЕТН, Мистера и Мисс, веревочного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интеллектуального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Где? Когда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«Стройка 2.0»,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-аналитической сессии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смены СОЛ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«Олимп».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35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Гордиевских</a:t>
            </a:r>
            <a:r>
              <a:rPr lang="ru-RU" sz="2800" dirty="0" smtClean="0">
                <a:solidFill>
                  <a:schemeClr val="tx1"/>
                </a:solidFill>
              </a:rPr>
              <a:t> Дмитрий,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ЕТ-210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060"/>
            <a:ext cx="3024336" cy="417997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980728"/>
            <a:ext cx="5328592" cy="4120097"/>
          </a:xfrm>
        </p:spPr>
        <p:txBody>
          <a:bodyPr>
            <a:noAutofit/>
          </a:bodyPr>
          <a:lstStyle/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соревнованиях по волейболу среди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мужчин,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45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Якупова</a:t>
            </a:r>
            <a:r>
              <a:rPr lang="ru-RU" sz="3200" dirty="0" smtClean="0">
                <a:solidFill>
                  <a:schemeClr val="tx1"/>
                </a:solidFill>
              </a:rPr>
              <a:t> Виктория,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ЕТ-233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736304" cy="49418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677"/>
            <a:ext cx="5760640" cy="5544615"/>
          </a:xfrm>
        </p:spPr>
        <p:txBody>
          <a:bodyPr>
            <a:noAutofit/>
          </a:bodyPr>
          <a:lstStyle/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"хорошо" и "отлично" 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боец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"Зажигай!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олонтёр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благотворительного спектакля "Зелёный театр", премии "Андрюша-2018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форума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"Утро-2018", форума межрегионального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России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Казахстана, чемпионата мира по танцевальному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спорту,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роста волонтеров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PRO|действие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областного форума "Экслибрис"</a:t>
            </a:r>
          </a:p>
        </p:txBody>
      </p:sp>
    </p:spTree>
    <p:extLst>
      <p:ext uri="{BB962C8B-B14F-4D97-AF65-F5344CB8AC3E}">
        <p14:creationId xmlns:p14="http://schemas.microsoft.com/office/powerpoint/2010/main" val="3774597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25144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Бутакова Ирина,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ЕТ-131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312368" cy="38365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692696"/>
            <a:ext cx="5328592" cy="5013176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StratLab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championship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русскому языку, химии и истории, 1 тур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тура Открытой международной студенческой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Интернет-олимпиады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язык»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"4 Власть"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баскетболу в составе команды ИЕТН среди женских команд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865985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Брынза Кирилл,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ЕТ-311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2855540" cy="42833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908720"/>
            <a:ext cx="5544616" cy="4105538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студенческий куратор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ИЕТН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хора АТ факультета на Весне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хора АТ факультета на Весне студенческой (городской этап) </a:t>
            </a:r>
          </a:p>
        </p:txBody>
      </p:sp>
    </p:spTree>
    <p:extLst>
      <p:ext uri="{BB962C8B-B14F-4D97-AF65-F5344CB8AC3E}">
        <p14:creationId xmlns:p14="http://schemas.microsoft.com/office/powerpoint/2010/main" val="16378481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Баталов Алексей,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ЕТ-231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3655"/>
            <a:ext cx="3096344" cy="45585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0"/>
            <a:ext cx="5688632" cy="6858000"/>
          </a:xfrm>
        </p:spPr>
        <p:txBody>
          <a:bodyPr>
            <a:noAutofit/>
          </a:bodyPr>
          <a:lstStyle/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 и "хорошо"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ЕТ-131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Гран-при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фестиваля театров малых форм "Театральная весна" в составе коллектива "D-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на именные стипендии от компании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Coca-Cola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HBC Россия-2018 в составе команды "5elementS"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студенческого Турнира Трех Наук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УрФО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Тюмень в составе команды "Уравнение всего"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"Лучший рецензент",  Федеральный студенческий Турнир Трех Наук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УрФО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Тюмень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химического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диктанта, олимпиады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"Прометей" по химии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под руководством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Сенчурина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В.С.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статьи "Синтез и строение комплексов палладия [Ph3PMe]+[PdBr3(DMSO)]– и [Ph3P(CH2)6PPh3]2+[PdBr3(Et2SO)]–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2«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70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Каргин Анатолий,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ЕТ-153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134321" cy="417909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404664"/>
            <a:ext cx="5544616" cy="4652459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команды группы ЕТ-153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лучшей академической группой физ. факультета, приняли участие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"Лучшая академическая группа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сборной команды ИЕТН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футболу,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соревнований по лёгкой атлетике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ИЕТН,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математическому анализу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во всех мероприятиях связанные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группой ЕТ-153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4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Алиева Альбина,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ЕТ-212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265284" cy="42032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88640"/>
            <a:ext cx="5328592" cy="5530102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подряд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«отлично»,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командных соревнований по спортивному программированию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квалификационного тура ACM ICPC 2017-2018, NEERC,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Subregional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степени в VI открытой командной олимпиаде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"Прометей" по математике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ЕТ-112,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уровня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857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Гринько Анастасия,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ЕТ-210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592288" cy="46848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764704"/>
            <a:ext cx="5328592" cy="3312368"/>
          </a:xfrm>
        </p:spPr>
        <p:txBody>
          <a:bodyPr>
            <a:noAutofit/>
          </a:bodyPr>
          <a:lstStyle/>
          <a:p>
            <a:pPr lvl="1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рудорг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ЕТ-210; 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</a:t>
            </a:r>
          </a:p>
        </p:txBody>
      </p:sp>
    </p:spTree>
    <p:extLst>
      <p:ext uri="{BB962C8B-B14F-4D97-AF65-F5344CB8AC3E}">
        <p14:creationId xmlns:p14="http://schemas.microsoft.com/office/powerpoint/2010/main" val="24790145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4000" dirty="0" err="1" smtClean="0">
                <a:solidFill>
                  <a:schemeClr val="tx1"/>
                </a:solidFill>
              </a:rPr>
              <a:t>Яхно</a:t>
            </a:r>
            <a:r>
              <a:rPr lang="ru-RU" sz="4000" dirty="0" smtClean="0">
                <a:solidFill>
                  <a:schemeClr val="tx1"/>
                </a:solidFill>
              </a:rPr>
              <a:t> Мария,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ЕТ-153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163593" cy="39627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1800" y="0"/>
            <a:ext cx="6264696" cy="6957392"/>
          </a:xfrm>
        </p:spPr>
        <p:txBody>
          <a:bodyPr>
            <a:noAutofit/>
          </a:bodyPr>
          <a:lstStyle/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«хорошо» и «отлично»</a:t>
            </a:r>
          </a:p>
          <a:p>
            <a:pPr lvl="1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трудорг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член студенческого совета ИЕТН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актива ИЕТН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КМК,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КВН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составе группы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«Лучшая академическая группа физ.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факультета»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академическая группа ИЕТН»;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талантливая» группа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конкурсе «Лучшая группа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Школы Молодого Лидера, вошла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ТОП-100, участник второго уровня ШМЛ, чемпионата по ЧГК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Всероссийского студ. марафона в 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олимпиады по математике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«Кубка молодых команд КВН» в составе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«Благополучие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фестиваля КВН «Веселый студень» в составе команды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Hostel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1/4 Лиги КВН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команды «Благополучие», конкурса «Лидер студенческого самоуправления», в составе студ. совета ИЕТН и в личном первенстве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«Молодой лидер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финалист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Нежности в конкурсе «Краса Южного Урала»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ИЕТН,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обладательница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кубка за лучшую шутку на фестивале «Веселый студень»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обедитель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чемпионатов по ногтевому сервису в г.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Челяб.е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партнер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«Дня анимации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ауреат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победитель многих вокальных конкурсов в составе группы «Фантазеры» эстрадной студии «Пи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671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4000" dirty="0" err="1" smtClean="0">
                <a:solidFill>
                  <a:schemeClr val="tx1"/>
                </a:solidFill>
              </a:rPr>
              <a:t>Старцева</a:t>
            </a:r>
            <a:r>
              <a:rPr lang="ru-RU" sz="4000" dirty="0" smtClean="0">
                <a:solidFill>
                  <a:schemeClr val="tx1"/>
                </a:solidFill>
              </a:rPr>
              <a:t> Анна,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ЕТ-231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201891" cy="425147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908720"/>
            <a:ext cx="5112568" cy="4609594"/>
          </a:xfrm>
        </p:spPr>
        <p:txBody>
          <a:bodyPr>
            <a:noAutofit/>
          </a:bodyPr>
          <a:lstStyle/>
          <a:p>
            <a:pPr lvl="1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 сданы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Боец Студенческих Трудовых Отрядов, отряд проводников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"Колесо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Фортуны«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олимпиады школьников МФТИ</a:t>
            </a:r>
          </a:p>
        </p:txBody>
      </p:sp>
    </p:spTree>
    <p:extLst>
      <p:ext uri="{BB962C8B-B14F-4D97-AF65-F5344CB8AC3E}">
        <p14:creationId xmlns:p14="http://schemas.microsoft.com/office/powerpoint/2010/main" val="30269934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25144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Хайбуллина</a:t>
            </a:r>
            <a:r>
              <a:rPr lang="ru-RU" sz="2800" dirty="0" smtClean="0">
                <a:solidFill>
                  <a:schemeClr val="tx1"/>
                </a:solidFill>
              </a:rPr>
              <a:t> Ольга,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ЕТ-231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182689" cy="42435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188640"/>
            <a:ext cx="5328592" cy="5688632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подряд на «отлично»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Бессмертного полка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МФТИ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 "Колесо Фортуны" Российских Студенческих Отрядов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ШСТО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СОП «Колесо Фортуны» участница «XI фестиваль танцев студенческих отрядов»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боев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«Битва полов»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под руководством А.В. Рыбаковой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 «Колесо Фортуны»</a:t>
            </a:r>
          </a:p>
        </p:txBody>
      </p:sp>
    </p:spTree>
    <p:extLst>
      <p:ext uri="{BB962C8B-B14F-4D97-AF65-F5344CB8AC3E}">
        <p14:creationId xmlns:p14="http://schemas.microsoft.com/office/powerpoint/2010/main" val="12240397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3384376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Яковлева Анна,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ЕТ-133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096344" cy="466395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332656"/>
            <a:ext cx="5328592" cy="4725144"/>
          </a:xfrm>
        </p:spPr>
        <p:txBody>
          <a:bodyPr>
            <a:noAutofit/>
          </a:bodyPr>
          <a:lstStyle/>
          <a:p>
            <a:pPr lvl="1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спорторг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ЕТ-133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"Вальса победы-2018"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хорошо и отлично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"Первенства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первокурстника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ла"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"Зимнего первенства по ла"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ШМЛ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"Бессмертного полка"</a:t>
            </a:r>
          </a:p>
        </p:txBody>
      </p:sp>
    </p:spTree>
    <p:extLst>
      <p:ext uri="{BB962C8B-B14F-4D97-AF65-F5344CB8AC3E}">
        <p14:creationId xmlns:p14="http://schemas.microsoft.com/office/powerpoint/2010/main" val="11583362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Родимушкина</a:t>
            </a:r>
            <a:r>
              <a:rPr lang="ru-RU" sz="3200" dirty="0" smtClean="0">
                <a:solidFill>
                  <a:schemeClr val="tx1"/>
                </a:solidFill>
              </a:rPr>
              <a:t> Нина,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ЕТ-153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833935" cy="42509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1800" y="116632"/>
            <a:ext cx="5976664" cy="5301208"/>
          </a:xfrm>
        </p:spPr>
        <p:txBody>
          <a:bodyPr>
            <a:noAutofit/>
          </a:bodyPr>
          <a:lstStyle/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химии(1 этап)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математике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конкурсе "Лучшая академическая группа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физ.факультета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акончила школу КВН,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"Кубка молодых команд КВН" в составе команды "Благополучие"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КВН "Весёлый студень" в составе команды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Hostel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1/4 Лиги КВН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команды "Благополучие"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бладательница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кубка на фестивале "Веселый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за лучшую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шутку,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оминация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"Самая талантливая" группа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конкурсе "Лучшая группа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5362919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Ильюшин Владимир,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ЕТ-311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367328" cy="40354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476672"/>
            <a:ext cx="5400600" cy="5113650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«хорошо» и «отлично»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Академического хора Автотракторного факультета;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вузовского этапа "Весна в ЮУрГУ-2018" (призовые первые места в составах хора и ансамбля "Тембр");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победитель городского этапа "Весна студенческая 2018" (призовое второе место в составе хора и призовое первое место в составе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ансабля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"Тембр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16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85184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Тригубяк</a:t>
            </a:r>
            <a:r>
              <a:rPr lang="ru-RU" sz="3200" dirty="0" smtClean="0">
                <a:solidFill>
                  <a:schemeClr val="tx1"/>
                </a:solidFill>
              </a:rPr>
              <a:t> Анастасия,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ЕТ-113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168352" cy="47525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43542"/>
            <a:ext cx="5544616" cy="6814458"/>
          </a:xfrm>
        </p:spPr>
        <p:txBody>
          <a:bodyPr>
            <a:noAutofit/>
          </a:bodyPr>
          <a:lstStyle/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конкурсе "Талант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"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лицах"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Нежность ИЕТН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конкурсе "Весна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конкурсе "Весна студенческая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ЮУрГГПУ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3 место в конкурсе "Весна студенческая"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команде на конкурсе "День программиста"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посвящении ИЕТН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конкурсе "Лучшая академическая группа математического факультета" 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по информатике ИТМО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по программированию</a:t>
            </a:r>
          </a:p>
          <a:p>
            <a:pPr lvl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по физике ИТМО</a:t>
            </a:r>
          </a:p>
          <a:p>
            <a:pPr lvl="1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по легкой атлетике за ИЕТН</a:t>
            </a:r>
          </a:p>
        </p:txBody>
      </p:sp>
    </p:spTree>
    <p:extLst>
      <p:ext uri="{BB962C8B-B14F-4D97-AF65-F5344CB8AC3E}">
        <p14:creationId xmlns:p14="http://schemas.microsoft.com/office/powerpoint/2010/main" val="2706101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Кабирова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Зимфира</a:t>
            </a:r>
            <a:r>
              <a:rPr lang="ru-RU" sz="3200" dirty="0" smtClean="0">
                <a:solidFill>
                  <a:schemeClr val="tx1"/>
                </a:solidFill>
              </a:rPr>
              <a:t>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ЕТ-133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024336" cy="456822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0"/>
            <a:ext cx="5472608" cy="5445224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студенческой олимпиаде "Прометей" по химии (призёр)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фестивале «Талант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2017»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от волонтерского центра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«Раз-дел-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сбору, сортировке и переработке мусора.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"Вальс Победы 2018"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пленума Челябинского регионального отделения Всероссийской общественной организации ветеранов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группы ЕТ-133 лучшая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академ.группа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химического факультета</a:t>
            </a:r>
          </a:p>
        </p:txBody>
      </p:sp>
    </p:spTree>
    <p:extLst>
      <p:ext uri="{BB962C8B-B14F-4D97-AF65-F5344CB8AC3E}">
        <p14:creationId xmlns:p14="http://schemas.microsoft.com/office/powerpoint/2010/main" val="40208646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Ярыгина Дарья,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ЕТ-231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354959" cy="41900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764704"/>
            <a:ext cx="5328592" cy="4392488"/>
          </a:xfrm>
        </p:spPr>
        <p:txBody>
          <a:bodyPr>
            <a:noAutofit/>
          </a:bodyPr>
          <a:lstStyle/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"хорошо" и " отлично",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боец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сервисного отряда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Avalon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1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Назаренко Артем,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ЕТ-212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3600400" cy="38911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302568"/>
            <a:ext cx="5328592" cy="6552728"/>
          </a:xfrm>
        </p:spPr>
        <p:txBody>
          <a:bodyPr>
            <a:noAutofit/>
          </a:bodyPr>
          <a:lstStyle/>
          <a:p>
            <a:pPr lvl="1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на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«отлично»,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иплом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степени в VI открытой командной олимпиаде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квалификационного тура ACM ICPC 2017-2018, NEERC,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Subregional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Всероссийской олимпиады студентов по элементарной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ризовое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место в личных открытых соревнованиях по спортивному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программированию,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ежегодного чемпионата по программированию VK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командных соревнований по спортивному программированию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"Прометей" по математике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450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Осипова Юля,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ЕТ-153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393637" cy="42509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116632"/>
            <a:ext cx="5328592" cy="6538214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"хорошо" и "отлично"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команды группы ЕТ-153 победил в лучшей академической группы на уровне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(1 этап)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Студенческих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Отрядах,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ШСТО,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составе СПО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"Витя" участница "XI фестиваль танцев студенческих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отрядов«,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СПО "Витя" 1 место на "Весеннее обострение"-2018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СПО "Витя" 3 место на Фестивале сотворчества «Ты не один!»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обучалась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Межвузовском Центре Подготовки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Вожатого,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Вальса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Победы-2018,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Бессмертного Полка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658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1"/>
            <a:ext cx="6912768" cy="115212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Старосты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4776192" cy="47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04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3682752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Прокопьева Анастасия,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ЕТ-133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657600" cy="25922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28983"/>
            <a:ext cx="5400600" cy="6669360"/>
          </a:xfrm>
        </p:spPr>
        <p:txBody>
          <a:bodyPr>
            <a:noAutofit/>
          </a:bodyPr>
          <a:lstStyle/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сдана на «хорошо» и «отлично»,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ЕТ-133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«Прометей» (1 этап) по русскому языку;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1 этап по химии;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форума Межрегионального сотрудничества России и Казахстана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Городского фестиваля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видов спорта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донора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Международного съезда литейщиков стран ШОС и БРИКС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исторического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«1943.ВСЁ ДЛЯ ФРОНТА»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молодежной палаты при законодательном собрании Челябинской области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лицах»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студенческой весны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2018;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группы ЕТ-133 лучшая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912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361074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Мельцайкин</a:t>
            </a:r>
            <a:r>
              <a:rPr lang="ru-RU" sz="2800" dirty="0" smtClean="0">
                <a:solidFill>
                  <a:schemeClr val="tx1"/>
                </a:solidFill>
              </a:rPr>
              <a:t> Евгений,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ЕТ-111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316579" cy="49712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404664"/>
            <a:ext cx="5256584" cy="4968553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«отлично»,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группы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ЕТ-111,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"Прометей"(1 этап)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VI открытой командной олимпиаде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команды группы ЕТ-111 конкурса лучшей академической группы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института;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международной студенческой Интернет-олимпиады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694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Исакова Мария,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ЕТ-110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4778"/>
            <a:ext cx="2520280" cy="447681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476672"/>
            <a:ext cx="5328592" cy="4593998"/>
          </a:xfrm>
        </p:spPr>
        <p:txBody>
          <a:bodyPr>
            <a:noAutofit/>
          </a:bodyPr>
          <a:lstStyle/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ЕТ-110;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 ИЕТН; 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(1 этап) по  русскому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424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Копченко</a:t>
            </a:r>
            <a:r>
              <a:rPr lang="ru-RU" sz="3600" dirty="0" smtClean="0">
                <a:solidFill>
                  <a:schemeClr val="tx1"/>
                </a:solidFill>
              </a:rPr>
              <a:t> Анна,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ЕТ-151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401520" cy="42509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28983"/>
            <a:ext cx="5544616" cy="6466206"/>
          </a:xfrm>
        </p:spPr>
        <p:txBody>
          <a:bodyPr>
            <a:noAutofit/>
          </a:bodyPr>
          <a:lstStyle/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тароста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ЕТ-151,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ЕТ-151,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онор,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студенческого совета ИЕТН,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 "Территория УСПЕХА"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Калининграде,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бладатель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об успешном прохождении открытого общероссийского образовательного проекта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«Территория УСПЕХА»,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SMM конкурса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"Мисс и мистер ИЕТН 2018"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"Тайный Дед мороз ИЕТН"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омощник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мероприятия к 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изайнер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афиш, раздаточных материалов, графического оформления групп,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9377152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1128"/>
            <a:ext cx="3312368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Воронкин</a:t>
            </a:r>
            <a:r>
              <a:rPr lang="ru-RU" sz="2800" dirty="0" smtClean="0">
                <a:solidFill>
                  <a:schemeClr val="tx1"/>
                </a:solidFill>
              </a:rPr>
              <a:t> Кирилл,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ЕТ-113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462531" cy="36754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0"/>
            <a:ext cx="5544616" cy="6858000"/>
          </a:xfrm>
        </p:spPr>
        <p:txBody>
          <a:bodyPr>
            <a:noAutofit/>
          </a:bodyPr>
          <a:lstStyle/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тароста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 113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конкурсе песен студенческих отрядов "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обострение" в номинации "На отрядный лад" 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хора АТ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студенческого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отряда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«Апельсин», студенческого совета ИЕТН,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"Весна студенческая" в составе хора АТ (городской уровень)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СПО "Апельсин" в баскетбольных играх ШСТО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хора АТ на различных мероприятиях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такие как день рождения военной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по информатике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ИТМО, олимпиады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по физике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ИТМО,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налоговом форуме 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"Правила внутреннего распорядка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приуроченному к окончанию школы актива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ИЕТН, видео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актива ИЕТН по борьбе с ВИЧ инфекциями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команды группы ЕТ-113 стали лучше академической группой мат. факультета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информатике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этап, олимпиады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"Прометей" 1 этап 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составе хора АТ в конкурсе "Весна студенческая"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412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Шерстнёва</a:t>
            </a:r>
            <a:r>
              <a:rPr lang="ru-RU" sz="3600" dirty="0" smtClean="0">
                <a:solidFill>
                  <a:schemeClr val="tx1"/>
                </a:solidFill>
              </a:rPr>
              <a:t> Анна,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ЕТ-134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0056"/>
            <a:ext cx="3312368" cy="438665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332656"/>
            <a:ext cx="5328592" cy="5361001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«хорошо» и «отлично»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ЕТ-134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ШМЛ,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Школу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ИЕТН,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химии и начертательной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«День донора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студенческого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ИЕТН,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интернет-фестиваля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видеопоэзии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мероприятия «Тотальный диктант» </a:t>
            </a:r>
          </a:p>
        </p:txBody>
      </p:sp>
    </p:spTree>
    <p:extLst>
      <p:ext uri="{BB962C8B-B14F-4D97-AF65-F5344CB8AC3E}">
        <p14:creationId xmlns:p14="http://schemas.microsoft.com/office/powerpoint/2010/main" val="6820316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Белоусова Анастасия,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ЕТ-153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531649" cy="417946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548680"/>
            <a:ext cx="4968552" cy="5257666"/>
          </a:xfrm>
        </p:spPr>
        <p:txBody>
          <a:bodyPr>
            <a:noAutofit/>
          </a:bodyPr>
          <a:lstStyle/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тароста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ЕТ-153,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осеннего кросса по легкой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атлетике,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первокурсника,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зимнего первенства по легкой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027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361074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Корсунова</a:t>
            </a:r>
            <a:r>
              <a:rPr lang="ru-RU" sz="3200" dirty="0" smtClean="0">
                <a:solidFill>
                  <a:schemeClr val="tx1"/>
                </a:solidFill>
              </a:rPr>
              <a:t> Полина,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ЕТ-131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520174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0"/>
            <a:ext cx="5472608" cy="6192688"/>
          </a:xfrm>
        </p:spPr>
        <p:txBody>
          <a:bodyPr>
            <a:noAutofit/>
          </a:bodyPr>
          <a:lstStyle/>
          <a:p>
            <a:pPr lvl="1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</a:t>
            </a:r>
          </a:p>
          <a:p>
            <a:pPr lvl="1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группы ЕТ-131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 Волонтерского Центра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осеннего и весеннего дня донора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форума межрегионального сотрудничества России и Казахстана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форума ОНФ "За честные закупки"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фестиваля танцев студенческих отрядов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"Битва полов" 2018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 премии "Андрюша" для талантливых детей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президента России 2018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ШМЛ и бонусного уровня ТОП-100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(1 этап) по русскому языку и химии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StratLab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championship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интеллектуальных игр "Что? Где? Когда?" в составе команды "Этанол красоты"</a:t>
            </a:r>
          </a:p>
          <a:p>
            <a:pPr lvl="1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шествия бессмертного полка 9 мая</a:t>
            </a:r>
          </a:p>
        </p:txBody>
      </p:sp>
    </p:spTree>
    <p:extLst>
      <p:ext uri="{BB962C8B-B14F-4D97-AF65-F5344CB8AC3E}">
        <p14:creationId xmlns:p14="http://schemas.microsoft.com/office/powerpoint/2010/main" val="33039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4000" dirty="0" err="1" smtClean="0">
                <a:solidFill>
                  <a:schemeClr val="tx1"/>
                </a:solidFill>
              </a:rPr>
              <a:t>Куксова</a:t>
            </a:r>
            <a:r>
              <a:rPr lang="ru-RU" sz="4000" dirty="0" smtClean="0">
                <a:solidFill>
                  <a:schemeClr val="tx1"/>
                </a:solidFill>
              </a:rPr>
              <a:t> Елена,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ЕТ-133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439381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332656"/>
            <a:ext cx="5256584" cy="5445224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сдана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«хорошо»,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олимпиады "Прометей" по русскому языку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олимпиады "Прометей" по русскому языку 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олимпиады "Прометей"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олимпиады "Прометей"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группы ET-133 лучшая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химического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"Вальс Победы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2018«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 Бессмертного полка</a:t>
            </a:r>
          </a:p>
        </p:txBody>
      </p:sp>
    </p:spTree>
    <p:extLst>
      <p:ext uri="{BB962C8B-B14F-4D97-AF65-F5344CB8AC3E}">
        <p14:creationId xmlns:p14="http://schemas.microsoft.com/office/powerpoint/2010/main" val="18783379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Тимофеева Анна,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ЕТ-112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260648"/>
            <a:ext cx="4896544" cy="5041642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ЕТ-112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русскому языку, математике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VI открытой командной олимпиаде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игры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Что?Где?Когда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квалификационного тура ACM ICPC 2017-2018, NEERC,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Subregional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IT.FORUM CHELYABINSK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456384" cy="4610475"/>
          </a:xfrm>
        </p:spPr>
      </p:pic>
    </p:spTree>
    <p:extLst>
      <p:ext uri="{BB962C8B-B14F-4D97-AF65-F5344CB8AC3E}">
        <p14:creationId xmlns:p14="http://schemas.microsoft.com/office/powerpoint/2010/main" val="28759689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chemeClr val="tx1"/>
                </a:solidFill>
              </a:rPr>
              <a:t>Жадеева</a:t>
            </a:r>
            <a:r>
              <a:rPr lang="ru-RU" sz="3200" dirty="0" smtClean="0">
                <a:solidFill>
                  <a:schemeClr val="tx1"/>
                </a:solidFill>
              </a:rPr>
              <a:t> Анастасия,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ЕТ-210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592288" cy="45265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692696"/>
            <a:ext cx="5328592" cy="4120097"/>
          </a:xfrm>
        </p:spPr>
        <p:txBody>
          <a:bodyPr>
            <a:noAutofit/>
          </a:bodyPr>
          <a:lstStyle/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ЕТ-210,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"Прометей" по математике -3 место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846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4104456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Дёмина Любовь,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ЕТ-251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930128" cy="43951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620688"/>
            <a:ext cx="5112568" cy="4464496"/>
          </a:xfrm>
        </p:spPr>
        <p:txBody>
          <a:bodyPr>
            <a:noAutofit/>
          </a:bodyPr>
          <a:lstStyle/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      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ЕТ-251,                                  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Обучена по курсу: управленческая борьба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Ufights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416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Дьяченко Анна,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ЕТ-234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42"/>
            <a:ext cx="3168352" cy="47525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188640"/>
            <a:ext cx="5472608" cy="4896544"/>
          </a:xfrm>
        </p:spPr>
        <p:txBody>
          <a:bodyPr>
            <a:noAutofit/>
          </a:bodyPr>
          <a:lstStyle/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«отлично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ЕТ-234,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тураоткрытой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интернет олимпиады по дисциплине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Сопративление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Материалов»,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Мульти-игр по тхэквондо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Всероссийского турнира «Кубок ДШБ» по тхэквондо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246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Сергейчик</a:t>
            </a:r>
            <a:r>
              <a:rPr lang="ru-RU" sz="3600" dirty="0" smtClean="0">
                <a:solidFill>
                  <a:schemeClr val="tx1"/>
                </a:solidFill>
              </a:rPr>
              <a:t> Юлия,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ЕТ-211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1772817"/>
            <a:ext cx="3892659" cy="25886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782641"/>
            <a:ext cx="4680520" cy="5041642"/>
          </a:xfrm>
        </p:spPr>
        <p:txBody>
          <a:bodyPr>
            <a:noAutofit/>
          </a:bodyPr>
          <a:lstStyle/>
          <a:p>
            <a:pPr lvl="1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"отлично"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ЕТ-211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ЕТ-111</a:t>
            </a:r>
          </a:p>
        </p:txBody>
      </p:sp>
    </p:spTree>
    <p:extLst>
      <p:ext uri="{BB962C8B-B14F-4D97-AF65-F5344CB8AC3E}">
        <p14:creationId xmlns:p14="http://schemas.microsoft.com/office/powerpoint/2010/main" val="21807957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941168"/>
            <a:ext cx="3816424" cy="864096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chemeClr val="tx1"/>
                </a:solidFill>
              </a:rPr>
              <a:t>Сопшина</a:t>
            </a:r>
            <a:r>
              <a:rPr lang="ru-RU" sz="3600" dirty="0" smtClean="0">
                <a:solidFill>
                  <a:schemeClr val="tx1"/>
                </a:solidFill>
              </a:rPr>
              <a:t> Дарья,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ЕТ-331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296618" cy="43954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43542"/>
            <a:ext cx="5616624" cy="6814458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ессия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"хорошо" и "отлично" 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тароста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ЕТ-331 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отограф ИЕТН,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международной студенческой Интернет-олимпиады по дисциплине "Химия", прошла во второй тур 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Химика, Веревочного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первокурсников, акции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"Письмо в будущее"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 выбор«, шествия Бессмертного полка, деловой игры «4 власть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городского фестиваля, посвященного Всемирному дню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студенческой весны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"Действуй" Школы Молодого Лидера, вошла в Топ-100, образовательного фотопроекта "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Dream Team"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форума межрегионального сотрудничества России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Казахстана, 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Победы«, в штабе кандидата в президенты РФ Владимира Владимировича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Путина, Международном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 джаза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обедитель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видеоконкурса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 Новым годом!»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на именные стипендии от компании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Coca-Cola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HBC Россия-2018 в составе команды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Camelot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9906323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Большакова Галина,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ЕТ-122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528392" cy="44104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332656"/>
            <a:ext cx="5256584" cy="4869160"/>
          </a:xfrm>
        </p:spPr>
        <p:txBody>
          <a:bodyPr>
            <a:noAutofit/>
          </a:bodyPr>
          <a:lstStyle/>
          <a:p>
            <a:pPr lvl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сдана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группы,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посвящения в студенты ИЕТН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конкурсе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лицах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заключительного этапа стипендиальной программы фонда Потанина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регионального поискового отряда "Опора"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филиалов и преподаватель в компании-партнере "Лига Роботов"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городских соревнований по робототехнике.</a:t>
            </a:r>
          </a:p>
        </p:txBody>
      </p:sp>
    </p:spTree>
    <p:extLst>
      <p:ext uri="{BB962C8B-B14F-4D97-AF65-F5344CB8AC3E}">
        <p14:creationId xmlns:p14="http://schemas.microsoft.com/office/powerpoint/2010/main" val="24844828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25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9"/>
            <a:ext cx="9144000" cy="6876289"/>
          </a:xfrm>
        </p:spPr>
      </p:pic>
    </p:spTree>
    <p:extLst>
      <p:ext uri="{BB962C8B-B14F-4D97-AF65-F5344CB8AC3E}">
        <p14:creationId xmlns:p14="http://schemas.microsoft.com/office/powerpoint/2010/main" val="2979948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1259</TotalTime>
  <Words>5876</Words>
  <Application>Microsoft Office PowerPoint</Application>
  <PresentationFormat>Экран (4:3)</PresentationFormat>
  <Paragraphs>673</Paragraphs>
  <Slides>97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98" baseType="lpstr">
      <vt:lpstr>Соседство</vt:lpstr>
      <vt:lpstr>ИМИ ГОРДИТСЯ  ИНСТИТУТ   естественных и точных наук</vt:lpstr>
      <vt:lpstr>«Двигатели» науки</vt:lpstr>
      <vt:lpstr>Пономарев Виктор, ЕТ-311</vt:lpstr>
      <vt:lpstr>Шишкина Елизавета, ЕТ-133</vt:lpstr>
      <vt:lpstr>Басманов Алексей, ЕТ-312</vt:lpstr>
      <vt:lpstr>Новицкая Дарья, ЕТ-234</vt:lpstr>
      <vt:lpstr>Алиева Альбина, ЕТ-212</vt:lpstr>
      <vt:lpstr>Назаренко Артем, ЕТ-212</vt:lpstr>
      <vt:lpstr>Куксова Елена, ЕТ-133</vt:lpstr>
      <vt:lpstr>Павлов Александр, ЕТ-234</vt:lpstr>
      <vt:lpstr>Осипов Артем, ЕТ-131</vt:lpstr>
      <vt:lpstr>Софьина Наталья, ЕТ-124</vt:lpstr>
      <vt:lpstr>Велисевич Евгений, ЕТ-213</vt:lpstr>
      <vt:lpstr>Федосова Анастасия, ЕТ-134</vt:lpstr>
      <vt:lpstr>Ганиятова Гульназ, ЕТ-133</vt:lpstr>
      <vt:lpstr>Славная Алина, ЕТ-132</vt:lpstr>
      <vt:lpstr>Бородина Ольга, ЕТ-331</vt:lpstr>
      <vt:lpstr>Пыльнева Мария, ЕТ-131</vt:lpstr>
      <vt:lpstr>Зарипова Лилия, ЕТ-234</vt:lpstr>
      <vt:lpstr>Ядрышникова Антонина, ЕТ-251</vt:lpstr>
      <vt:lpstr>Мальгинова Елена, ЕТ-231</vt:lpstr>
      <vt:lpstr>Квитченко Надежда, ЕТ-312</vt:lpstr>
      <vt:lpstr>Тибелиус Янина, ЕТ-212</vt:lpstr>
      <vt:lpstr>Шумакова Юлия, ЕТ-311</vt:lpstr>
      <vt:lpstr>Дмитриева Анастасия, ЕТ-234</vt:lpstr>
      <vt:lpstr>Грачков Алексей, ЕТ-251</vt:lpstr>
      <vt:lpstr>Бетлени Павел, ЕТ-251</vt:lpstr>
      <vt:lpstr>Анциферов Алексей, ЕТ-215</vt:lpstr>
      <vt:lpstr>Стариков Ярослав, ЕТ-210</vt:lpstr>
      <vt:lpstr>Кулушев Денис, ЕТ-153</vt:lpstr>
      <vt:lpstr>Спортсмены</vt:lpstr>
      <vt:lpstr>Снимщиков Всеволод, ЕТ-210</vt:lpstr>
      <vt:lpstr>Ишевский Евгений, ЕТ-210</vt:lpstr>
      <vt:lpstr>Кащеев Станислав, ЕТ-312</vt:lpstr>
      <vt:lpstr>Нуржанов Валихан, ЕТ-143</vt:lpstr>
      <vt:lpstr>Алякин Артем, ЕТ-251</vt:lpstr>
      <vt:lpstr>Кащеева Александра, ЕТ-111</vt:lpstr>
      <vt:lpstr>Барнич Никита, ЕТ-253</vt:lpstr>
      <vt:lpstr>Абрамова Анжелика, ЕТ-351</vt:lpstr>
      <vt:lpstr>Незаметдинов Данил, ЕТ-133</vt:lpstr>
      <vt:lpstr>Активисты ИЕТН</vt:lpstr>
      <vt:lpstr>Сафин Александр, ЕТ-153</vt:lpstr>
      <vt:lpstr>Унжакова Алена, ЕТ-334</vt:lpstr>
      <vt:lpstr>Егоров Никита, ЕТ-232</vt:lpstr>
      <vt:lpstr>Разыграева Вера, ЕТ-251</vt:lpstr>
      <vt:lpstr>Луценко Александр, ЕТ-131</vt:lpstr>
      <vt:lpstr>Тополюк Александра, ЕТ-233</vt:lpstr>
      <vt:lpstr>Мотовилов Максим, ЕТ-211</vt:lpstr>
      <vt:lpstr>Фомина Екатерина, ЕТ-213</vt:lpstr>
      <vt:lpstr>Кичеев Дмитрий, ЕТ-312</vt:lpstr>
      <vt:lpstr>Дорофеева Анастасия, ЕТ-133</vt:lpstr>
      <vt:lpstr>Власов Никита, ЕТ-232</vt:lpstr>
      <vt:lpstr>Вычужанина Елизавета, ЕТ-131</vt:lpstr>
      <vt:lpstr>Федорова Елена, ЕТ-131</vt:lpstr>
      <vt:lpstr>Всё успевающие</vt:lpstr>
      <vt:lpstr>Ташбаева Шабнам, ЕТ-153</vt:lpstr>
      <vt:lpstr>Спиридонова Мария, ЕТ-131</vt:lpstr>
      <vt:lpstr>Мироненко Алена, ЕТ-111</vt:lpstr>
      <vt:lpstr>Крюгер Анастасия, ЕТ-211</vt:lpstr>
      <vt:lpstr>Батин Виталий, ЕТ-110</vt:lpstr>
      <vt:lpstr>Еремеева Елизавета, ЕТ-111</vt:lpstr>
      <vt:lpstr>Ульянова Дарья, ЕТ-215</vt:lpstr>
      <vt:lpstr>Алибекова Диана, ЕТ-233</vt:lpstr>
      <vt:lpstr>Гордиевских Дмитрий, ЕТ-210</vt:lpstr>
      <vt:lpstr>Якупова Виктория, ЕТ-233</vt:lpstr>
      <vt:lpstr>Бутакова Ирина, ЕТ-131</vt:lpstr>
      <vt:lpstr>Брынза Кирилл, ЕТ-311</vt:lpstr>
      <vt:lpstr>Баталов Алексей, ЕТ-231</vt:lpstr>
      <vt:lpstr>Каргин Анатолий, ЕТ-153</vt:lpstr>
      <vt:lpstr>Гринько Анастасия, ЕТ-210</vt:lpstr>
      <vt:lpstr>Яхно Мария, ЕТ-153</vt:lpstr>
      <vt:lpstr>Старцева Анна, ЕТ-231</vt:lpstr>
      <vt:lpstr>Хайбуллина Ольга, ЕТ-231</vt:lpstr>
      <vt:lpstr>Яковлева Анна, ЕТ-133</vt:lpstr>
      <vt:lpstr>Родимушкина Нина, ЕТ-153</vt:lpstr>
      <vt:lpstr>Ильюшин Владимир, ЕТ-311</vt:lpstr>
      <vt:lpstr>Тригубяк Анастасия, ЕТ-113</vt:lpstr>
      <vt:lpstr>Кабирова Зимфира, ЕТ-133</vt:lpstr>
      <vt:lpstr>Ярыгина Дарья, ЕТ-231</vt:lpstr>
      <vt:lpstr>Осипова Юля, ЕТ-153</vt:lpstr>
      <vt:lpstr>Старосты</vt:lpstr>
      <vt:lpstr>Прокопьева Анастасия, ЕТ-133</vt:lpstr>
      <vt:lpstr>Мельцайкин Евгений, ЕТ-111</vt:lpstr>
      <vt:lpstr>Исакова Мария, ЕТ-110</vt:lpstr>
      <vt:lpstr>Копченко Анна, ЕТ-151</vt:lpstr>
      <vt:lpstr>Воронкин Кирилл, ЕТ-113</vt:lpstr>
      <vt:lpstr>Шерстнёва Анна, ЕТ-134</vt:lpstr>
      <vt:lpstr>Белоусова Анастасия, ЕТ-153</vt:lpstr>
      <vt:lpstr>Корсунова Полина, ЕТ-131</vt:lpstr>
      <vt:lpstr>Тимофеева Анна, ЕТ-112</vt:lpstr>
      <vt:lpstr>Жадеева Анастасия, ЕТ-210</vt:lpstr>
      <vt:lpstr>Дёмина Любовь, ЕТ-251</vt:lpstr>
      <vt:lpstr>Дьяченко Анна, ЕТ-234</vt:lpstr>
      <vt:lpstr>Сергейчик Юлия, ЕТ-211</vt:lpstr>
      <vt:lpstr>Сопшина Дарья, ЕТ-331</vt:lpstr>
      <vt:lpstr>Большакова Галина, ЕТ-122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2018-05-14T05:16:17Z</dcterms:created>
  <dcterms:modified xsi:type="dcterms:W3CDTF">2018-05-19T07:44:25Z</dcterms:modified>
</cp:coreProperties>
</file>